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96" r:id="rId3"/>
    <p:sldId id="315" r:id="rId4"/>
    <p:sldId id="314" r:id="rId5"/>
    <p:sldId id="317" r:id="rId6"/>
    <p:sldId id="316" r:id="rId7"/>
    <p:sldId id="318" r:id="rId8"/>
    <p:sldId id="319" r:id="rId9"/>
    <p:sldId id="320" r:id="rId10"/>
    <p:sldId id="297" r:id="rId11"/>
    <p:sldId id="322" r:id="rId12"/>
    <p:sldId id="305" r:id="rId13"/>
    <p:sldId id="308" r:id="rId14"/>
    <p:sldId id="275" r:id="rId15"/>
    <p:sldId id="309" r:id="rId16"/>
  </p:sldIdLst>
  <p:sldSz cx="9906000" cy="6858000" type="A4"/>
  <p:notesSz cx="6858000" cy="91440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15:clr>
            <a:srgbClr val="A4A3A4"/>
          </p15:clr>
        </p15:guide>
        <p15:guide id="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BE"/>
    <a:srgbClr val="9E0F1D"/>
    <a:srgbClr val="693B68"/>
    <a:srgbClr val="36001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60"/>
  </p:normalViewPr>
  <p:slideViewPr>
    <p:cSldViewPr showGuides="1">
      <p:cViewPr varScale="1">
        <p:scale>
          <a:sx n="99" d="100"/>
          <a:sy n="99" d="100"/>
        </p:scale>
        <p:origin x="-108" y="-186"/>
      </p:cViewPr>
      <p:guideLst>
        <p:guide orient="horz"/>
        <p:guide/>
      </p:guideLst>
    </p:cSldViewPr>
  </p:slideViewPr>
  <p:notesTextViewPr>
    <p:cViewPr>
      <p:scale>
        <a:sx n="1" d="1"/>
        <a:sy n="1" d="1"/>
      </p:scale>
      <p:origin x="0" y="0"/>
    </p:cViewPr>
  </p:notesTextViewPr>
  <p:notesViewPr>
    <p:cSldViewPr showGuides="1">
      <p:cViewPr varScale="1">
        <p:scale>
          <a:sx n="55" d="100"/>
          <a:sy n="55" d="100"/>
        </p:scale>
        <p:origin x="-250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75DBC958-9B09-9E49-BD56-B8712AA785BC}" type="datetimeFigureOut">
              <a:rPr lang="en-GB"/>
              <a:pPr>
                <a:defRPr/>
              </a:pPr>
              <a:t>12/03/2015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8CAEA7C0-D0A3-C34D-B202-9BEA7AD47B8D}" type="slidenum">
              <a:rPr lang="en-GB"/>
              <a:pPr>
                <a:defRPr/>
              </a:pPr>
              <a:t>‹#›</a:t>
            </a:fld>
            <a:endParaRPr lang="en-GB"/>
          </a:p>
        </p:txBody>
      </p:sp>
    </p:spTree>
    <p:extLst>
      <p:ext uri="{BB962C8B-B14F-4D97-AF65-F5344CB8AC3E}">
        <p14:creationId xmlns:p14="http://schemas.microsoft.com/office/powerpoint/2010/main" val="875648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9E75FE8C-CE7A-BA47-A37A-77740225D175}" type="datetimeFigureOut">
              <a:rPr lang="en-GB"/>
              <a:pPr>
                <a:defRPr/>
              </a:pPr>
              <a:t>12/03/2015</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7516FA4-82C7-5848-A60D-C821471DCDF5}" type="slidenum">
              <a:rPr lang="en-GB"/>
              <a:pPr>
                <a:defRPr/>
              </a:pPr>
              <a:t>‹#›</a:t>
            </a:fld>
            <a:endParaRPr lang="en-GB"/>
          </a:p>
        </p:txBody>
      </p:sp>
    </p:spTree>
    <p:extLst>
      <p:ext uri="{BB962C8B-B14F-4D97-AF65-F5344CB8AC3E}">
        <p14:creationId xmlns:p14="http://schemas.microsoft.com/office/powerpoint/2010/main" val="333988101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1916839"/>
            <a:ext cx="8420100" cy="1470025"/>
          </a:xfrm>
        </p:spPr>
        <p:txBody>
          <a:bodyPr/>
          <a:lstStyle>
            <a:lvl1pPr algn="ctr">
              <a:defRPr>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1485900" y="3672607"/>
            <a:ext cx="6934200" cy="1752600"/>
          </a:xfrm>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6" name="Date Placeholder 3"/>
          <p:cNvSpPr>
            <a:spLocks noGrp="1"/>
          </p:cNvSpPr>
          <p:nvPr>
            <p:ph type="dt" sz="half" idx="10"/>
          </p:nvPr>
        </p:nvSpPr>
        <p:spPr/>
        <p:txBody>
          <a:bodyPr/>
          <a:lstStyle>
            <a:lvl1pPr>
              <a:defRPr/>
            </a:lvl1pPr>
          </a:lstStyle>
          <a:p>
            <a:pPr>
              <a:defRPr/>
            </a:pPr>
            <a:fld id="{6A097102-BDE6-4F0D-B3A1-482E6394B91A}"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DB554AD3-9B19-4646-AD3B-E6FFB30F6E5C}" type="slidenum">
              <a:rPr lang="en-GB"/>
              <a:pPr>
                <a:defRPr/>
              </a:pPr>
              <a:t>‹#›</a:t>
            </a:fld>
            <a:endParaRPr lang="en-GB" dirty="0"/>
          </a:p>
        </p:txBody>
      </p:sp>
      <p:cxnSp>
        <p:nvCxnSpPr>
          <p:cNvPr id="10" name="Straight Connector 9"/>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1577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25525" y="929928"/>
            <a:ext cx="8485605" cy="780762"/>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25525" y="1771650"/>
            <a:ext cx="8485605" cy="4465662"/>
          </a:xfrm>
        </p:spPr>
        <p:txBody>
          <a:bodyPr>
            <a:normAutofit/>
          </a:bodyPr>
          <a:lstStyle>
            <a:lvl1pPr>
              <a:defRPr sz="24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Date Placeholder 3"/>
          <p:cNvSpPr>
            <a:spLocks noGrp="1"/>
          </p:cNvSpPr>
          <p:nvPr>
            <p:ph type="dt" sz="half" idx="10"/>
          </p:nvPr>
        </p:nvSpPr>
        <p:spPr/>
        <p:txBody>
          <a:bodyPr/>
          <a:lstStyle>
            <a:lvl1pPr>
              <a:defRPr/>
            </a:lvl1pPr>
          </a:lstStyle>
          <a:p>
            <a:pPr>
              <a:defRPr/>
            </a:pPr>
            <a:fld id="{B6517E13-900C-480F-B447-49F5985ED0AC}"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4F13AB24-CB41-DC4E-9662-4FF4F36C8C69}"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7974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5525" y="127958"/>
            <a:ext cx="8485605" cy="780762"/>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25525" y="908720"/>
            <a:ext cx="8485605" cy="5328592"/>
          </a:xfrm>
        </p:spPr>
        <p:txBody>
          <a:bodyPr>
            <a:normAutofit/>
          </a:bodyPr>
          <a:lstStyle>
            <a:lvl1pPr>
              <a:defRPr sz="24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0"/>
          </p:nvPr>
        </p:nvSpPr>
        <p:spPr/>
        <p:txBody>
          <a:bodyPr/>
          <a:lstStyle>
            <a:lvl1pPr>
              <a:defRPr/>
            </a:lvl1pPr>
          </a:lstStyle>
          <a:p>
            <a:pPr>
              <a:defRPr/>
            </a:pPr>
            <a:fld id="{199B7F0C-AB2D-42E9-B58C-A67177EEE592}" type="datetime3">
              <a:rPr lang="en-GB" smtClean="0"/>
              <a:t>12 March, 2015</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POWERPOINT PRESENTATION TEMPLATE BLUE</a:t>
            </a:r>
          </a:p>
        </p:txBody>
      </p:sp>
      <p:sp>
        <p:nvSpPr>
          <p:cNvPr id="7" name="Slide Number Placeholder 5"/>
          <p:cNvSpPr>
            <a:spLocks noGrp="1"/>
          </p:cNvSpPr>
          <p:nvPr>
            <p:ph type="sldNum" sz="quarter" idx="12"/>
          </p:nvPr>
        </p:nvSpPr>
        <p:spPr/>
        <p:txBody>
          <a:bodyPr/>
          <a:lstStyle>
            <a:lvl1pPr>
              <a:defRPr/>
            </a:lvl1pPr>
          </a:lstStyle>
          <a:p>
            <a:pPr>
              <a:defRPr/>
            </a:pPr>
            <a:fld id="{2147C5C3-2524-FC46-849C-36FF833BCE2B}" type="slidenum">
              <a:rPr lang="en-GB"/>
              <a:pPr>
                <a:defRPr/>
              </a:pPr>
              <a:t>‹#›</a:t>
            </a:fld>
            <a:endParaRPr lang="en-GB" dirty="0"/>
          </a:p>
        </p:txBody>
      </p:sp>
      <p:cxnSp>
        <p:nvCxnSpPr>
          <p:cNvPr id="8" name="Straight Connector 7"/>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74621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cxnSp>
        <p:nvCxnSpPr>
          <p:cNvPr id="4" name="Straight Connector 3"/>
          <p:cNvCxnSpPr/>
          <p:nvPr userDrawn="1"/>
        </p:nvCxnSpPr>
        <p:spPr>
          <a:xfrm flipV="1">
            <a:off x="4953000" y="4464050"/>
            <a:ext cx="0" cy="569913"/>
          </a:xfrm>
          <a:prstGeom prst="line">
            <a:avLst/>
          </a:prstGeom>
          <a:ln w="12700">
            <a:solidFill>
              <a:srgbClr val="009FDF"/>
            </a:solidFill>
            <a:prstDash val="sysDash"/>
          </a:ln>
        </p:spPr>
        <p:style>
          <a:lnRef idx="1">
            <a:schemeClr val="dk1"/>
          </a:lnRef>
          <a:fillRef idx="0">
            <a:schemeClr val="dk1"/>
          </a:fillRef>
          <a:effectRef idx="0">
            <a:schemeClr val="dk1"/>
          </a:effectRef>
          <a:fontRef idx="minor">
            <a:schemeClr val="tx1"/>
          </a:fontRef>
        </p:style>
      </p:cxnSp>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427722" y="1412776"/>
            <a:ext cx="3050556" cy="3050556"/>
          </a:xfrm>
          <a:ln w="12700" cap="rnd">
            <a:solidFill>
              <a:srgbClr val="009FDF"/>
            </a:solidFill>
          </a:ln>
        </p:spPr>
        <p:txBody>
          <a:bodyPr lIns="108000" tIns="108000" rIns="108000" bIns="108000"/>
          <a:lstStyle>
            <a:lvl1pPr algn="ctr">
              <a:defRPr>
                <a:solidFill>
                  <a:srgbClr val="009FDF"/>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1485900" y="5033193"/>
            <a:ext cx="6934200" cy="628055"/>
          </a:xfrm>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7" name="Date Placeholder 3"/>
          <p:cNvSpPr>
            <a:spLocks noGrp="1"/>
          </p:cNvSpPr>
          <p:nvPr>
            <p:ph type="dt" sz="half" idx="10"/>
          </p:nvPr>
        </p:nvSpPr>
        <p:spPr/>
        <p:txBody>
          <a:bodyPr/>
          <a:lstStyle>
            <a:lvl1pPr>
              <a:defRPr/>
            </a:lvl1pPr>
          </a:lstStyle>
          <a:p>
            <a:pPr>
              <a:defRPr/>
            </a:pPr>
            <a:fld id="{D45A5372-BA1C-45A4-BF1B-224E7C421CC4}" type="datetime3">
              <a:rPr lang="en-GB" smtClean="0"/>
              <a:t>12 March, 2015</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12"/>
          </p:nvPr>
        </p:nvSpPr>
        <p:spPr/>
        <p:txBody>
          <a:bodyPr/>
          <a:lstStyle>
            <a:lvl1pPr>
              <a:defRPr/>
            </a:lvl1pPr>
          </a:lstStyle>
          <a:p>
            <a:pPr>
              <a:defRPr/>
            </a:pPr>
            <a:fld id="{C0498CB0-B188-A647-8D2E-954AC3739A38}" type="slidenum">
              <a:rPr lang="en-GB"/>
              <a:pPr>
                <a:defRPr/>
              </a:pPr>
              <a:t>‹#›</a:t>
            </a:fld>
            <a:endParaRPr lang="en-GB"/>
          </a:p>
        </p:txBody>
      </p:sp>
      <p:cxnSp>
        <p:nvCxnSpPr>
          <p:cNvPr id="10" name="Straight Connector 9"/>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1111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cxnSp>
        <p:nvCxnSpPr>
          <p:cNvPr id="4" name="Straight Connector 3"/>
          <p:cNvCxnSpPr/>
          <p:nvPr userDrawn="1"/>
        </p:nvCxnSpPr>
        <p:spPr>
          <a:xfrm flipV="1">
            <a:off x="4953000" y="4464050"/>
            <a:ext cx="0" cy="569913"/>
          </a:xfrm>
          <a:prstGeom prst="line">
            <a:avLst/>
          </a:prstGeom>
          <a:ln w="12700">
            <a:solidFill>
              <a:srgbClr val="009FDF"/>
            </a:solidFill>
            <a:prstDash val="sysDash"/>
          </a:ln>
        </p:spPr>
        <p:style>
          <a:lnRef idx="1">
            <a:schemeClr val="dk1"/>
          </a:lnRef>
          <a:fillRef idx="0">
            <a:schemeClr val="dk1"/>
          </a:fillRef>
          <a:effectRef idx="0">
            <a:schemeClr val="dk1"/>
          </a:effectRef>
          <a:fontRef idx="minor">
            <a:schemeClr val="tx1"/>
          </a:fontRef>
        </p:style>
      </p:cxnSp>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427722" y="1412776"/>
            <a:ext cx="3050556" cy="3050556"/>
          </a:xfrm>
          <a:solidFill>
            <a:srgbClr val="009FDF"/>
          </a:solidFill>
          <a:ln>
            <a:solidFill>
              <a:srgbClr val="009FDF"/>
            </a:solidFill>
          </a:ln>
        </p:spPr>
        <p:txBody>
          <a:bodyPr lIns="108000" tIns="108000" rIns="108000" bIns="108000">
            <a:normAutofit/>
          </a:bodyPr>
          <a:lstStyle>
            <a:lvl1pPr algn="ctr">
              <a:defRPr>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1485900" y="5033193"/>
            <a:ext cx="6934200" cy="628055"/>
          </a:xfrm>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7" name="Date Placeholder 3"/>
          <p:cNvSpPr>
            <a:spLocks noGrp="1"/>
          </p:cNvSpPr>
          <p:nvPr>
            <p:ph type="dt" sz="half" idx="10"/>
          </p:nvPr>
        </p:nvSpPr>
        <p:spPr/>
        <p:txBody>
          <a:bodyPr/>
          <a:lstStyle>
            <a:lvl1pPr>
              <a:defRPr/>
            </a:lvl1pPr>
          </a:lstStyle>
          <a:p>
            <a:pPr>
              <a:defRPr/>
            </a:pPr>
            <a:fld id="{366FB31F-B897-44BB-B68C-B5F17297C70F}" type="datetime3">
              <a:rPr lang="en-GB" smtClean="0"/>
              <a:t>12 March, 2015</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12"/>
          </p:nvPr>
        </p:nvSpPr>
        <p:spPr/>
        <p:txBody>
          <a:bodyPr/>
          <a:lstStyle>
            <a:lvl1pPr>
              <a:defRPr/>
            </a:lvl1pPr>
          </a:lstStyle>
          <a:p>
            <a:pPr>
              <a:defRPr/>
            </a:pPr>
            <a:fld id="{C7532E17-1118-8A46-B365-A925A6630A15}" type="slidenum">
              <a:rPr lang="en-GB"/>
              <a:pPr>
                <a:defRPr/>
              </a:pPr>
              <a:t>‹#›</a:t>
            </a:fld>
            <a:endParaRPr lang="en-GB"/>
          </a:p>
        </p:txBody>
      </p:sp>
      <p:cxnSp>
        <p:nvCxnSpPr>
          <p:cNvPr id="10" name="Straight Connector 9"/>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042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4521999"/>
            <a:ext cx="8420100" cy="864096"/>
          </a:xfrm>
        </p:spPr>
        <p:txBody>
          <a:bodyPr/>
          <a:lstStyle>
            <a:lvl1pPr algn="ctr">
              <a:defRPr sz="3600">
                <a:solidFill>
                  <a:srgbClr val="009FDF"/>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1485900" y="5393233"/>
            <a:ext cx="6934200" cy="628055"/>
          </a:xfrm>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8" name="Picture Placeholder 7"/>
          <p:cNvSpPr>
            <a:spLocks noGrp="1"/>
          </p:cNvSpPr>
          <p:nvPr>
            <p:ph type="pic" sz="quarter" idx="13"/>
          </p:nvPr>
        </p:nvSpPr>
        <p:spPr>
          <a:xfrm>
            <a:off x="2460636" y="1196400"/>
            <a:ext cx="4984728" cy="3240712"/>
          </a:xfrm>
        </p:spPr>
        <p:txBody>
          <a:bodyPr rtlCol="0">
            <a:normAutofit/>
          </a:bodyPr>
          <a:lstStyle/>
          <a:p>
            <a:pPr lvl="0"/>
            <a:r>
              <a:rPr lang="en-US" noProof="0" smtClean="0"/>
              <a:t>Click icon to add picture</a:t>
            </a:r>
            <a:endParaRPr lang="en-GB" noProof="0"/>
          </a:p>
        </p:txBody>
      </p:sp>
      <p:sp>
        <p:nvSpPr>
          <p:cNvPr id="7" name="Date Placeholder 3"/>
          <p:cNvSpPr>
            <a:spLocks noGrp="1"/>
          </p:cNvSpPr>
          <p:nvPr>
            <p:ph type="dt" sz="half" idx="14"/>
          </p:nvPr>
        </p:nvSpPr>
        <p:spPr/>
        <p:txBody>
          <a:bodyPr/>
          <a:lstStyle>
            <a:lvl1pPr>
              <a:defRPr/>
            </a:lvl1pPr>
          </a:lstStyle>
          <a:p>
            <a:pPr>
              <a:defRPr/>
            </a:pPr>
            <a:fld id="{9656AE81-65D1-447E-AAC9-988344527FCD}" type="datetime3">
              <a:rPr lang="en-GB" smtClean="0"/>
              <a:t>12 March, 2015</a:t>
            </a:fld>
            <a:endParaRPr lang="en-GB" dirty="0"/>
          </a:p>
        </p:txBody>
      </p:sp>
      <p:sp>
        <p:nvSpPr>
          <p:cNvPr id="9" name="Footer Placeholder 4"/>
          <p:cNvSpPr>
            <a:spLocks noGrp="1"/>
          </p:cNvSpPr>
          <p:nvPr>
            <p:ph type="ftr" sz="quarter" idx="15"/>
          </p:nvPr>
        </p:nvSpPr>
        <p:spPr/>
        <p:txBody>
          <a:bodyPr/>
          <a:lstStyle>
            <a:lvl1pPr>
              <a:defRPr/>
            </a:lvl1pPr>
          </a:lstStyle>
          <a:p>
            <a:pPr>
              <a:defRPr/>
            </a:pPr>
            <a:r>
              <a:rPr lang="en-GB"/>
              <a:t>POWERPOINT PRESENTATION TEMPLATE BLUE</a:t>
            </a:r>
            <a:endParaRPr lang="en-GB" dirty="0"/>
          </a:p>
        </p:txBody>
      </p:sp>
      <p:sp>
        <p:nvSpPr>
          <p:cNvPr id="10" name="Slide Number Placeholder 5"/>
          <p:cNvSpPr>
            <a:spLocks noGrp="1"/>
          </p:cNvSpPr>
          <p:nvPr>
            <p:ph type="sldNum" sz="quarter" idx="16"/>
          </p:nvPr>
        </p:nvSpPr>
        <p:spPr/>
        <p:txBody>
          <a:bodyPr/>
          <a:lstStyle>
            <a:lvl1pPr>
              <a:defRPr/>
            </a:lvl1pPr>
          </a:lstStyle>
          <a:p>
            <a:pPr>
              <a:defRPr/>
            </a:pPr>
            <a:fld id="{E0C740E8-05B8-B74A-964C-6654F5D0D828}" type="slidenum">
              <a:rPr lang="en-GB"/>
              <a:pPr>
                <a:defRPr/>
              </a:pPr>
              <a:t>‹#›</a:t>
            </a:fld>
            <a:endParaRPr lang="en-GB" dirty="0"/>
          </a:p>
        </p:txBody>
      </p:sp>
      <p:cxnSp>
        <p:nvCxnSpPr>
          <p:cNvPr id="11" name="Straight Connector 10"/>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9167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cxnSp>
        <p:nvCxnSpPr>
          <p:cNvPr id="5" name="Straight Connector 4"/>
          <p:cNvCxnSpPr>
            <a:stCxn id="8" idx="3"/>
          </p:cNvCxnSpPr>
          <p:nvPr userDrawn="1"/>
        </p:nvCxnSpPr>
        <p:spPr>
          <a:xfrm>
            <a:off x="4627563" y="3176588"/>
            <a:ext cx="649287" cy="0"/>
          </a:xfrm>
          <a:prstGeom prst="line">
            <a:avLst/>
          </a:prstGeom>
          <a:ln w="12700">
            <a:solidFill>
              <a:srgbClr val="009FDF"/>
            </a:solidFill>
            <a:prstDash val="sysDash"/>
          </a:ln>
        </p:spPr>
        <p:style>
          <a:lnRef idx="1">
            <a:schemeClr val="dk1"/>
          </a:lnRef>
          <a:fillRef idx="0">
            <a:schemeClr val="dk1"/>
          </a:fillRef>
          <a:effectRef idx="0">
            <a:schemeClr val="dk1"/>
          </a:effectRef>
          <a:fontRef idx="minor">
            <a:schemeClr val="tx1"/>
          </a:fontRef>
        </p:style>
      </p:cxnSp>
      <p:pic>
        <p:nvPicPr>
          <p:cNvPr id="7"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276312" y="1917112"/>
            <a:ext cx="2520000" cy="2520000"/>
          </a:xfrm>
          <a:ln w="12700">
            <a:solidFill>
              <a:srgbClr val="009FDF"/>
            </a:solidFill>
            <a:prstDash val="solid"/>
          </a:ln>
        </p:spPr>
        <p:txBody>
          <a:bodyPr lIns="108000" tIns="108000" rIns="108000" bIns="108000"/>
          <a:lstStyle>
            <a:lvl1pPr algn="ctr">
              <a:defRPr sz="3600">
                <a:solidFill>
                  <a:srgbClr val="009FDF"/>
                </a:solidFill>
              </a:defRPr>
            </a:lvl1pPr>
          </a:lstStyle>
          <a:p>
            <a:r>
              <a:rPr lang="en-US" smtClean="0"/>
              <a:t>Click to edit Master title style</a:t>
            </a:r>
            <a:endParaRPr lang="en-GB" dirty="0"/>
          </a:p>
        </p:txBody>
      </p:sp>
      <p:sp>
        <p:nvSpPr>
          <p:cNvPr id="8" name="Picture Placeholder 7"/>
          <p:cNvSpPr>
            <a:spLocks noGrp="1"/>
          </p:cNvSpPr>
          <p:nvPr>
            <p:ph type="pic" sz="quarter" idx="13"/>
          </p:nvPr>
        </p:nvSpPr>
        <p:spPr>
          <a:xfrm>
            <a:off x="2107960" y="1917112"/>
            <a:ext cx="2520000" cy="2520000"/>
          </a:xfrm>
        </p:spPr>
        <p:txBody>
          <a:bodyPr rtlCol="0">
            <a:normAutofit/>
          </a:bodyPr>
          <a:lstStyle/>
          <a:p>
            <a:pPr lvl="0"/>
            <a:r>
              <a:rPr lang="en-US" noProof="0" smtClean="0"/>
              <a:t>Click icon to add picture</a:t>
            </a:r>
            <a:endParaRPr lang="en-GB" noProof="0" dirty="0"/>
          </a:p>
        </p:txBody>
      </p:sp>
      <p:sp>
        <p:nvSpPr>
          <p:cNvPr id="3" name="Subtitle 2"/>
          <p:cNvSpPr>
            <a:spLocks noGrp="1"/>
          </p:cNvSpPr>
          <p:nvPr>
            <p:ph type="subTitle" idx="1"/>
          </p:nvPr>
        </p:nvSpPr>
        <p:spPr>
          <a:xfrm>
            <a:off x="1485900" y="4869160"/>
            <a:ext cx="6934200" cy="628055"/>
          </a:xfrm>
        </p:spPr>
        <p:txBody>
          <a:bodyPr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9" name="Date Placeholder 3"/>
          <p:cNvSpPr>
            <a:spLocks noGrp="1"/>
          </p:cNvSpPr>
          <p:nvPr>
            <p:ph type="dt" sz="half" idx="14"/>
          </p:nvPr>
        </p:nvSpPr>
        <p:spPr/>
        <p:txBody>
          <a:bodyPr/>
          <a:lstStyle>
            <a:lvl1pPr>
              <a:defRPr/>
            </a:lvl1pPr>
          </a:lstStyle>
          <a:p>
            <a:pPr>
              <a:defRPr/>
            </a:pPr>
            <a:fld id="{55E219B4-4A18-4E5F-827F-E2A43B37335E}" type="datetime3">
              <a:rPr lang="en-GB" smtClean="0"/>
              <a:t>12 March, 2015</a:t>
            </a:fld>
            <a:endParaRPr lang="en-GB"/>
          </a:p>
        </p:txBody>
      </p:sp>
      <p:sp>
        <p:nvSpPr>
          <p:cNvPr id="10" name="Footer Placeholder 4"/>
          <p:cNvSpPr>
            <a:spLocks noGrp="1"/>
          </p:cNvSpPr>
          <p:nvPr>
            <p:ph type="ftr" sz="quarter" idx="15"/>
          </p:nvPr>
        </p:nvSpPr>
        <p:spPr/>
        <p:txBody>
          <a:bodyPr/>
          <a:lstStyle>
            <a:lvl1pPr>
              <a:defRPr/>
            </a:lvl1pPr>
          </a:lstStyle>
          <a:p>
            <a:pPr>
              <a:defRPr/>
            </a:pPr>
            <a:r>
              <a:rPr lang="en-GB"/>
              <a:t>POWERPOINT PRESENTATION TEMPLATE BLUE</a:t>
            </a:r>
          </a:p>
        </p:txBody>
      </p:sp>
      <p:sp>
        <p:nvSpPr>
          <p:cNvPr id="11" name="Slide Number Placeholder 5"/>
          <p:cNvSpPr>
            <a:spLocks noGrp="1"/>
          </p:cNvSpPr>
          <p:nvPr>
            <p:ph type="sldNum" sz="quarter" idx="16"/>
          </p:nvPr>
        </p:nvSpPr>
        <p:spPr/>
        <p:txBody>
          <a:bodyPr/>
          <a:lstStyle>
            <a:lvl1pPr>
              <a:defRPr/>
            </a:lvl1pPr>
          </a:lstStyle>
          <a:p>
            <a:pPr>
              <a:defRPr/>
            </a:pPr>
            <a:fld id="{33C99EEE-3986-9A46-BE21-7E84A9EF9FFE}" type="slidenum">
              <a:rPr lang="en-GB"/>
              <a:pPr>
                <a:defRPr/>
              </a:pPr>
              <a:t>‹#›</a:t>
            </a:fld>
            <a:endParaRPr lang="en-GB"/>
          </a:p>
        </p:txBody>
      </p:sp>
      <p:cxnSp>
        <p:nvCxnSpPr>
          <p:cNvPr id="12" name="Straight Connector 11"/>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788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cxnSp>
        <p:nvCxnSpPr>
          <p:cNvPr id="4" name="Straight Connector 3"/>
          <p:cNvCxnSpPr/>
          <p:nvPr userDrawn="1"/>
        </p:nvCxnSpPr>
        <p:spPr>
          <a:xfrm flipH="1">
            <a:off x="4632325" y="3425825"/>
            <a:ext cx="476250" cy="0"/>
          </a:xfrm>
          <a:prstGeom prst="line">
            <a:avLst/>
          </a:prstGeom>
          <a:ln w="12700" cmpd="sng">
            <a:solidFill>
              <a:srgbClr val="009FDF"/>
            </a:solidFill>
            <a:prstDash val="sysDash"/>
          </a:ln>
        </p:spPr>
        <p:style>
          <a:lnRef idx="1">
            <a:schemeClr val="dk1"/>
          </a:lnRef>
          <a:fillRef idx="0">
            <a:schemeClr val="dk1"/>
          </a:fillRef>
          <a:effectRef idx="0">
            <a:schemeClr val="dk1"/>
          </a:effectRef>
          <a:fontRef idx="minor">
            <a:schemeClr val="tx1"/>
          </a:fontRef>
        </p:style>
      </p:cxnSp>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0363" y="152400"/>
            <a:ext cx="34163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11789" y="2166556"/>
            <a:ext cx="2520000" cy="2520000"/>
          </a:xfrm>
          <a:solidFill>
            <a:srgbClr val="009FDF"/>
          </a:solidFill>
          <a:ln>
            <a:solidFill>
              <a:srgbClr val="009FDF"/>
            </a:solidFill>
          </a:ln>
        </p:spPr>
        <p:txBody>
          <a:bodyPr lIns="108000" tIns="108000" rIns="108000" bIns="108000">
            <a:normAutofit/>
          </a:bodyPr>
          <a:lstStyle>
            <a:lvl1pPr algn="ctr">
              <a:defRPr sz="24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5109056" y="2166556"/>
            <a:ext cx="2520000" cy="2520000"/>
          </a:xfrm>
          <a:ln w="12700">
            <a:solidFill>
              <a:srgbClr val="009FDF"/>
            </a:solidFill>
          </a:ln>
        </p:spPr>
        <p:txBody>
          <a:bodyPr lIns="108000" tIns="108000" rIns="108000" bIns="108000" anchor="ct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7" name="Date Placeholder 3"/>
          <p:cNvSpPr>
            <a:spLocks noGrp="1"/>
          </p:cNvSpPr>
          <p:nvPr>
            <p:ph type="dt" sz="half" idx="10"/>
          </p:nvPr>
        </p:nvSpPr>
        <p:spPr/>
        <p:txBody>
          <a:bodyPr/>
          <a:lstStyle>
            <a:lvl1pPr>
              <a:defRPr/>
            </a:lvl1pPr>
          </a:lstStyle>
          <a:p>
            <a:pPr>
              <a:defRPr/>
            </a:pPr>
            <a:fld id="{DCD5D039-51A3-4695-8C6C-D3B2B85D5F4A}" type="datetime3">
              <a:rPr lang="en-GB" smtClean="0"/>
              <a:t>12 March, 2015</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12"/>
          </p:nvPr>
        </p:nvSpPr>
        <p:spPr/>
        <p:txBody>
          <a:bodyPr/>
          <a:lstStyle>
            <a:lvl1pPr>
              <a:defRPr/>
            </a:lvl1pPr>
          </a:lstStyle>
          <a:p>
            <a:pPr>
              <a:defRPr/>
            </a:pPr>
            <a:fld id="{E97BC5E3-31E6-BF4C-9683-EDF84D4F21F6}" type="slidenum">
              <a:rPr lang="en-GB"/>
              <a:pPr>
                <a:defRPr/>
              </a:pPr>
              <a:t>‹#›</a:t>
            </a:fld>
            <a:endParaRPr lang="en-GB"/>
          </a:p>
        </p:txBody>
      </p:sp>
      <p:cxnSp>
        <p:nvCxnSpPr>
          <p:cNvPr id="10" name="Straight Connector 9"/>
          <p:cNvCxnSpPr/>
          <p:nvPr userDrawn="1"/>
        </p:nvCxnSpPr>
        <p:spPr>
          <a:xfrm flipV="1">
            <a:off x="381000" y="1049338"/>
            <a:ext cx="9148763" cy="3175"/>
          </a:xfrm>
          <a:prstGeom prst="line">
            <a:avLst/>
          </a:prstGeom>
          <a:ln w="9525" cmpd="sng">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346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42950" y="2852936"/>
            <a:ext cx="8420100" cy="1362075"/>
          </a:xfrm>
        </p:spPr>
        <p:txBody>
          <a:bodyPr/>
          <a:lstStyle>
            <a:lvl1pPr algn="l">
              <a:defRPr sz="4000" b="1" cap="none"/>
            </a:lvl1pPr>
          </a:lstStyle>
          <a:p>
            <a:r>
              <a:rPr lang="en-US" smtClean="0"/>
              <a:t>Click to edit Master title style</a:t>
            </a:r>
            <a:endParaRPr lang="en-GB" dirty="0"/>
          </a:p>
        </p:txBody>
      </p:sp>
      <p:sp>
        <p:nvSpPr>
          <p:cNvPr id="3" name="Text Placeholder 2"/>
          <p:cNvSpPr>
            <a:spLocks noGrp="1"/>
          </p:cNvSpPr>
          <p:nvPr>
            <p:ph type="body" idx="1"/>
          </p:nvPr>
        </p:nvSpPr>
        <p:spPr>
          <a:xfrm>
            <a:off x="742950" y="4509120"/>
            <a:ext cx="8420100" cy="1080120"/>
          </a:xfrm>
        </p:spPr>
        <p:txBody>
          <a:bodyPr anchor="ct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7FB57A5D-DC5E-471D-AC89-0B4817FCBCE2}"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06C5A723-DB16-104D-8E16-BECB6842EA11}"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8076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5" name="Straight Connector 4"/>
          <p:cNvCxnSpPr>
            <a:stCxn id="10" idx="2"/>
          </p:cNvCxnSpPr>
          <p:nvPr userDrawn="1"/>
        </p:nvCxnSpPr>
        <p:spPr>
          <a:xfrm>
            <a:off x="7758113" y="4073525"/>
            <a:ext cx="3175" cy="2268538"/>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pic>
        <p:nvPicPr>
          <p:cNvPr id="7"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25525" y="934120"/>
            <a:ext cx="8485605" cy="755933"/>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30724" y="1771650"/>
            <a:ext cx="5054084" cy="4465661"/>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9"/>
          <p:cNvSpPr>
            <a:spLocks noGrp="1"/>
          </p:cNvSpPr>
          <p:nvPr>
            <p:ph type="body" sz="quarter" idx="13"/>
          </p:nvPr>
        </p:nvSpPr>
        <p:spPr>
          <a:xfrm>
            <a:off x="6753200" y="2060848"/>
            <a:ext cx="2011362" cy="2012950"/>
          </a:xfrm>
          <a:noFill/>
          <a:ln w="12700">
            <a:solidFill>
              <a:srgbClr val="009FDF"/>
            </a:solidFill>
            <a:prstDash val="solid"/>
          </a:ln>
        </p:spPr>
        <p:style>
          <a:lnRef idx="1">
            <a:schemeClr val="accent1"/>
          </a:lnRef>
          <a:fillRef idx="0">
            <a:schemeClr val="accent1"/>
          </a:fillRef>
          <a:effectRef idx="0">
            <a:schemeClr val="accent1"/>
          </a:effectRef>
          <a:fontRef idx="minor">
            <a:schemeClr val="tx1"/>
          </a:fontRef>
        </p:style>
        <p:txBody>
          <a:bodyPr lIns="108000" tIns="108000" rIns="108000" bIns="108000" anchor="ctr"/>
          <a:lstStyle>
            <a:lvl1pPr marL="0" indent="0" algn="ctr">
              <a:buNone/>
              <a:defRPr sz="2400" b="1">
                <a:solidFill>
                  <a:srgbClr val="009FDF"/>
                </a:solidFill>
                <a:latin typeface="Georgia"/>
                <a:cs typeface="Georgia"/>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8" name="Date Placeholder 3"/>
          <p:cNvSpPr>
            <a:spLocks noGrp="1"/>
          </p:cNvSpPr>
          <p:nvPr>
            <p:ph type="dt" sz="half" idx="14"/>
          </p:nvPr>
        </p:nvSpPr>
        <p:spPr/>
        <p:txBody>
          <a:bodyPr/>
          <a:lstStyle>
            <a:lvl1pPr>
              <a:defRPr/>
            </a:lvl1pPr>
          </a:lstStyle>
          <a:p>
            <a:pPr>
              <a:defRPr/>
            </a:pPr>
            <a:fld id="{69F4B66D-88F0-4AAD-99D6-C219AF62A968}" type="datetime3">
              <a:rPr lang="en-GB" smtClean="0"/>
              <a:t>12 March, 2015</a:t>
            </a:fld>
            <a:endParaRPr lang="en-GB"/>
          </a:p>
        </p:txBody>
      </p:sp>
      <p:sp>
        <p:nvSpPr>
          <p:cNvPr id="9" name="Footer Placeholder 4"/>
          <p:cNvSpPr>
            <a:spLocks noGrp="1"/>
          </p:cNvSpPr>
          <p:nvPr>
            <p:ph type="ftr" sz="quarter" idx="15"/>
          </p:nvPr>
        </p:nvSpPr>
        <p:spPr/>
        <p:txBody>
          <a:bodyPr/>
          <a:lstStyle>
            <a:lvl1pPr>
              <a:defRPr/>
            </a:lvl1pPr>
          </a:lstStyle>
          <a:p>
            <a:pPr>
              <a:defRPr/>
            </a:pPr>
            <a:r>
              <a:rPr lang="en-GB"/>
              <a:t>POWERPOINT PRESENTATION TEMPLATE BLUE</a:t>
            </a:r>
          </a:p>
        </p:txBody>
      </p:sp>
      <p:sp>
        <p:nvSpPr>
          <p:cNvPr id="11" name="Slide Number Placeholder 5"/>
          <p:cNvSpPr>
            <a:spLocks noGrp="1"/>
          </p:cNvSpPr>
          <p:nvPr>
            <p:ph type="sldNum" sz="quarter" idx="16"/>
          </p:nvPr>
        </p:nvSpPr>
        <p:spPr/>
        <p:txBody>
          <a:bodyPr/>
          <a:lstStyle>
            <a:lvl1pPr>
              <a:defRPr/>
            </a:lvl1pPr>
          </a:lstStyle>
          <a:p>
            <a:pPr>
              <a:defRPr/>
            </a:pPr>
            <a:fld id="{343C0BDA-47C8-9842-9A4D-F8573FF7379B}" type="slidenum">
              <a:rPr lang="en-GB"/>
              <a:pPr>
                <a:defRPr/>
              </a:pPr>
              <a:t>‹#›</a:t>
            </a:fld>
            <a:endParaRPr lang="en-GB"/>
          </a:p>
        </p:txBody>
      </p:sp>
      <p:cxnSp>
        <p:nvCxnSpPr>
          <p:cNvPr id="12" name="Straight Connector 11"/>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6654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5" name="Straight Connector 4"/>
          <p:cNvCxnSpPr>
            <a:stCxn id="10" idx="2"/>
          </p:cNvCxnSpPr>
          <p:nvPr userDrawn="1"/>
        </p:nvCxnSpPr>
        <p:spPr>
          <a:xfrm>
            <a:off x="7758881" y="3501008"/>
            <a:ext cx="0" cy="2808312"/>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5525" y="116632"/>
            <a:ext cx="8485605" cy="755933"/>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30724" y="908720"/>
            <a:ext cx="5054084" cy="5328591"/>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9"/>
          <p:cNvSpPr>
            <a:spLocks noGrp="1"/>
          </p:cNvSpPr>
          <p:nvPr>
            <p:ph type="body" sz="quarter" idx="13"/>
          </p:nvPr>
        </p:nvSpPr>
        <p:spPr>
          <a:xfrm>
            <a:off x="6753200" y="1488058"/>
            <a:ext cx="2011362" cy="2012950"/>
          </a:xfrm>
          <a:ln w="12700">
            <a:solidFill>
              <a:srgbClr val="009FDF"/>
            </a:solidFill>
            <a:prstDash val="solid"/>
          </a:ln>
        </p:spPr>
        <p:style>
          <a:lnRef idx="1">
            <a:schemeClr val="accent1"/>
          </a:lnRef>
          <a:fillRef idx="0">
            <a:schemeClr val="accent1"/>
          </a:fillRef>
          <a:effectRef idx="0">
            <a:schemeClr val="accent1"/>
          </a:effectRef>
          <a:fontRef idx="minor">
            <a:schemeClr val="tx1"/>
          </a:fontRef>
        </p:style>
        <p:txBody>
          <a:bodyPr lIns="108000" tIns="108000" rIns="108000" bIns="108000" anchor="ctr"/>
          <a:lstStyle>
            <a:lvl1pPr marL="0" indent="0" algn="ctr">
              <a:buNone/>
              <a:defRPr sz="2400" b="1">
                <a:solidFill>
                  <a:srgbClr val="009FDF"/>
                </a:solidFill>
                <a:latin typeface="Georgia"/>
                <a:cs typeface="Georgia"/>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a:lvl1pPr>
          </a:lstStyle>
          <a:p>
            <a:pPr>
              <a:defRPr/>
            </a:pPr>
            <a:fld id="{0A275BB3-246C-49D9-B9CA-AC1B150F073D}" type="datetime3">
              <a:rPr lang="en-GB" smtClean="0"/>
              <a:t>12 March, 2015</a:t>
            </a:fld>
            <a:endParaRPr lang="en-GB"/>
          </a:p>
        </p:txBody>
      </p:sp>
      <p:sp>
        <p:nvSpPr>
          <p:cNvPr id="8" name="Footer Placeholder 4"/>
          <p:cNvSpPr>
            <a:spLocks noGrp="1"/>
          </p:cNvSpPr>
          <p:nvPr>
            <p:ph type="ftr" sz="quarter" idx="15"/>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16"/>
          </p:nvPr>
        </p:nvSpPr>
        <p:spPr/>
        <p:txBody>
          <a:bodyPr/>
          <a:lstStyle>
            <a:lvl1pPr>
              <a:defRPr/>
            </a:lvl1pPr>
          </a:lstStyle>
          <a:p>
            <a:pPr>
              <a:defRPr/>
            </a:pPr>
            <a:fld id="{C4CF711E-A461-824F-8359-37B1736DEF87}" type="slidenum">
              <a:rPr lang="en-GB"/>
              <a:pPr>
                <a:defRPr/>
              </a:pPr>
              <a:t>‹#›</a:t>
            </a:fld>
            <a:endParaRPr lang="en-GB"/>
          </a:p>
        </p:txBody>
      </p:sp>
      <p:cxnSp>
        <p:nvCxnSpPr>
          <p:cNvPr id="11" name="Straight Connector 10"/>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4721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cxnSp>
        <p:nvCxnSpPr>
          <p:cNvPr id="5" name="Straight Connector 4"/>
          <p:cNvCxnSpPr>
            <a:stCxn id="10" idx="2"/>
          </p:cNvCxnSpPr>
          <p:nvPr userDrawn="1"/>
        </p:nvCxnSpPr>
        <p:spPr>
          <a:xfrm>
            <a:off x="7758113" y="4073525"/>
            <a:ext cx="3175" cy="2268538"/>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pic>
        <p:nvPicPr>
          <p:cNvPr id="7"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25525" y="940088"/>
            <a:ext cx="8485605" cy="760125"/>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25525" y="1771650"/>
            <a:ext cx="5079603" cy="4465661"/>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9"/>
          <p:cNvSpPr>
            <a:spLocks noGrp="1"/>
          </p:cNvSpPr>
          <p:nvPr>
            <p:ph type="body" sz="quarter" idx="13"/>
          </p:nvPr>
        </p:nvSpPr>
        <p:spPr>
          <a:xfrm>
            <a:off x="6753200" y="2060848"/>
            <a:ext cx="2011362" cy="2012950"/>
          </a:xfrm>
          <a:solidFill>
            <a:schemeClr val="accent1"/>
          </a:solidFill>
          <a:ln w="12700">
            <a:solidFill>
              <a:srgbClr val="009FDF"/>
            </a:solidFill>
            <a:prstDash val="solid"/>
          </a:ln>
        </p:spPr>
        <p:style>
          <a:lnRef idx="1">
            <a:schemeClr val="accent1"/>
          </a:lnRef>
          <a:fillRef idx="0">
            <a:schemeClr val="accent1"/>
          </a:fillRef>
          <a:effectRef idx="0">
            <a:schemeClr val="accent1"/>
          </a:effectRef>
          <a:fontRef idx="minor">
            <a:schemeClr val="tx1"/>
          </a:fontRef>
        </p:style>
        <p:txBody>
          <a:bodyPr lIns="108000" tIns="108000" rIns="108000" bIns="108000" anchor="ctr"/>
          <a:lstStyle>
            <a:lvl1pPr marL="0" indent="0" algn="ctr">
              <a:buNone/>
              <a:defRPr sz="2400" b="1">
                <a:solidFill>
                  <a:schemeClr val="bg1"/>
                </a:solidFill>
                <a:latin typeface="Georgia"/>
                <a:cs typeface="Georgia"/>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8" name="Date Placeholder 3"/>
          <p:cNvSpPr>
            <a:spLocks noGrp="1"/>
          </p:cNvSpPr>
          <p:nvPr>
            <p:ph type="dt" sz="half" idx="14"/>
          </p:nvPr>
        </p:nvSpPr>
        <p:spPr/>
        <p:txBody>
          <a:bodyPr/>
          <a:lstStyle>
            <a:lvl1pPr>
              <a:defRPr/>
            </a:lvl1pPr>
          </a:lstStyle>
          <a:p>
            <a:pPr>
              <a:defRPr/>
            </a:pPr>
            <a:fld id="{663FF3B4-C5D5-4BB4-B5F2-62BE93FB517F}" type="datetime3">
              <a:rPr lang="en-GB" smtClean="0"/>
              <a:t>12 March, 2015</a:t>
            </a:fld>
            <a:endParaRPr lang="en-GB"/>
          </a:p>
        </p:txBody>
      </p:sp>
      <p:sp>
        <p:nvSpPr>
          <p:cNvPr id="9" name="Footer Placeholder 4"/>
          <p:cNvSpPr>
            <a:spLocks noGrp="1"/>
          </p:cNvSpPr>
          <p:nvPr>
            <p:ph type="ftr" sz="quarter" idx="15"/>
          </p:nvPr>
        </p:nvSpPr>
        <p:spPr/>
        <p:txBody>
          <a:bodyPr/>
          <a:lstStyle>
            <a:lvl1pPr>
              <a:defRPr/>
            </a:lvl1pPr>
          </a:lstStyle>
          <a:p>
            <a:pPr>
              <a:defRPr/>
            </a:pPr>
            <a:r>
              <a:rPr lang="en-GB"/>
              <a:t>POWERPOINT PRESENTATION TEMPLATE BLUE</a:t>
            </a:r>
          </a:p>
        </p:txBody>
      </p:sp>
      <p:sp>
        <p:nvSpPr>
          <p:cNvPr id="11" name="Slide Number Placeholder 5"/>
          <p:cNvSpPr>
            <a:spLocks noGrp="1"/>
          </p:cNvSpPr>
          <p:nvPr>
            <p:ph type="sldNum" sz="quarter" idx="16"/>
          </p:nvPr>
        </p:nvSpPr>
        <p:spPr/>
        <p:txBody>
          <a:bodyPr/>
          <a:lstStyle>
            <a:lvl1pPr>
              <a:defRPr/>
            </a:lvl1pPr>
          </a:lstStyle>
          <a:p>
            <a:pPr>
              <a:defRPr/>
            </a:pPr>
            <a:fld id="{709A5E75-99B5-6340-AAD2-94440479B33A}" type="slidenum">
              <a:rPr lang="en-GB"/>
              <a:pPr>
                <a:defRPr/>
              </a:pPr>
              <a:t>‹#›</a:t>
            </a:fld>
            <a:endParaRPr lang="en-GB"/>
          </a:p>
        </p:txBody>
      </p:sp>
      <p:cxnSp>
        <p:nvCxnSpPr>
          <p:cNvPr id="12" name="Straight Connector 11"/>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22964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cxnSp>
        <p:nvCxnSpPr>
          <p:cNvPr id="5" name="Straight Connector 4"/>
          <p:cNvCxnSpPr>
            <a:stCxn id="10" idx="2"/>
          </p:cNvCxnSpPr>
          <p:nvPr userDrawn="1"/>
        </p:nvCxnSpPr>
        <p:spPr>
          <a:xfrm>
            <a:off x="7758881" y="3573016"/>
            <a:ext cx="2407" cy="2808312"/>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5525" y="116632"/>
            <a:ext cx="8485605" cy="760125"/>
          </a:xfrm>
        </p:spPr>
        <p:txBody>
          <a:bodyPr/>
          <a:lstStyle>
            <a:lvl1pPr>
              <a:defRPr>
                <a:solidFill>
                  <a:schemeClr val="accent1"/>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1025525" y="823914"/>
            <a:ext cx="5079603" cy="5413398"/>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9"/>
          <p:cNvSpPr>
            <a:spLocks noGrp="1"/>
          </p:cNvSpPr>
          <p:nvPr>
            <p:ph type="body" sz="quarter" idx="13"/>
          </p:nvPr>
        </p:nvSpPr>
        <p:spPr>
          <a:xfrm>
            <a:off x="6753200" y="1560066"/>
            <a:ext cx="2011362" cy="2012950"/>
          </a:xfrm>
          <a:solidFill>
            <a:schemeClr val="accent1"/>
          </a:solidFill>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lIns="108000" tIns="108000" rIns="108000" bIns="108000" anchor="ctr"/>
          <a:lstStyle>
            <a:lvl1pPr marL="0" indent="0" algn="ctr">
              <a:buNone/>
              <a:defRPr sz="2400" b="1">
                <a:solidFill>
                  <a:schemeClr val="bg1"/>
                </a:solidFill>
                <a:latin typeface="Georgia"/>
                <a:cs typeface="Georgia"/>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7" name="Date Placeholder 3"/>
          <p:cNvSpPr>
            <a:spLocks noGrp="1"/>
          </p:cNvSpPr>
          <p:nvPr>
            <p:ph type="dt" sz="half" idx="14"/>
          </p:nvPr>
        </p:nvSpPr>
        <p:spPr>
          <a:xfrm>
            <a:off x="920552" y="6337300"/>
            <a:ext cx="1584175" cy="365125"/>
          </a:xfrm>
        </p:spPr>
        <p:txBody>
          <a:bodyPr/>
          <a:lstStyle>
            <a:lvl1pPr algn="ctr">
              <a:defRPr/>
            </a:lvl1pPr>
          </a:lstStyle>
          <a:p>
            <a:pPr>
              <a:defRPr/>
            </a:pPr>
            <a:fld id="{12ACC4E8-04F9-434A-904B-786897ED0C83}" type="datetime3">
              <a:rPr lang="en-GB" smtClean="0"/>
              <a:t>12 March, 2015</a:t>
            </a:fld>
            <a:endParaRPr lang="en-GB" dirty="0"/>
          </a:p>
        </p:txBody>
      </p:sp>
      <p:sp>
        <p:nvSpPr>
          <p:cNvPr id="8" name="Footer Placeholder 4"/>
          <p:cNvSpPr>
            <a:spLocks noGrp="1"/>
          </p:cNvSpPr>
          <p:nvPr>
            <p:ph type="ftr" sz="quarter" idx="15"/>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16"/>
          </p:nvPr>
        </p:nvSpPr>
        <p:spPr/>
        <p:txBody>
          <a:bodyPr/>
          <a:lstStyle>
            <a:lvl1pPr>
              <a:defRPr/>
            </a:lvl1pPr>
          </a:lstStyle>
          <a:p>
            <a:pPr>
              <a:defRPr/>
            </a:pPr>
            <a:fld id="{DE5A5BD2-2A43-7F4A-84AB-EBA95B84DDFB}" type="slidenum">
              <a:rPr lang="en-GB"/>
              <a:pPr>
                <a:defRPr/>
              </a:pPr>
              <a:t>‹#›</a:t>
            </a:fld>
            <a:endParaRPr lang="en-GB"/>
          </a:p>
        </p:txBody>
      </p:sp>
      <p:cxnSp>
        <p:nvCxnSpPr>
          <p:cNvPr id="11" name="Straight Connector 10"/>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1426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cxnSp>
        <p:nvCxnSpPr>
          <p:cNvPr id="5" name="Straight Connector 4"/>
          <p:cNvCxnSpPr/>
          <p:nvPr userDrawn="1"/>
        </p:nvCxnSpPr>
        <p:spPr>
          <a:xfrm>
            <a:off x="7758113" y="4073525"/>
            <a:ext cx="3175" cy="2268538"/>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pic>
        <p:nvPicPr>
          <p:cNvPr id="7"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25525" y="940088"/>
            <a:ext cx="8485605" cy="760125"/>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25525" y="1771650"/>
            <a:ext cx="5079603" cy="4465661"/>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Picture Placeholder 13"/>
          <p:cNvSpPr>
            <a:spLocks noGrp="1"/>
          </p:cNvSpPr>
          <p:nvPr>
            <p:ph type="pic" sz="quarter" idx="17"/>
          </p:nvPr>
        </p:nvSpPr>
        <p:spPr>
          <a:xfrm>
            <a:off x="6753225" y="2060575"/>
            <a:ext cx="2016125" cy="2016125"/>
          </a:xfrm>
        </p:spPr>
        <p:txBody>
          <a:bodyPr/>
          <a:lstStyle>
            <a:lvl1pPr marL="0" indent="0">
              <a:buNone/>
              <a:defRPr/>
            </a:lvl1pPr>
          </a:lstStyle>
          <a:p>
            <a:pPr lvl="0"/>
            <a:r>
              <a:rPr lang="en-US" noProof="0" smtClean="0"/>
              <a:t>Click icon to add picture</a:t>
            </a:r>
            <a:endParaRPr lang="en-GB" noProof="0" dirty="0"/>
          </a:p>
        </p:txBody>
      </p:sp>
      <p:sp>
        <p:nvSpPr>
          <p:cNvPr id="8" name="Date Placeholder 3"/>
          <p:cNvSpPr>
            <a:spLocks noGrp="1"/>
          </p:cNvSpPr>
          <p:nvPr>
            <p:ph type="dt" sz="half" idx="18"/>
          </p:nvPr>
        </p:nvSpPr>
        <p:spPr/>
        <p:txBody>
          <a:bodyPr/>
          <a:lstStyle>
            <a:lvl1pPr>
              <a:defRPr/>
            </a:lvl1pPr>
          </a:lstStyle>
          <a:p>
            <a:pPr>
              <a:defRPr/>
            </a:pPr>
            <a:fld id="{241087C0-BA5A-466D-A2EE-48ABD9648E7A}" type="datetime3">
              <a:rPr lang="en-GB" smtClean="0"/>
              <a:t>12 March, 2015</a:t>
            </a:fld>
            <a:endParaRPr lang="en-GB"/>
          </a:p>
        </p:txBody>
      </p:sp>
      <p:sp>
        <p:nvSpPr>
          <p:cNvPr id="9" name="Footer Placeholder 4"/>
          <p:cNvSpPr>
            <a:spLocks noGrp="1"/>
          </p:cNvSpPr>
          <p:nvPr>
            <p:ph type="ftr" sz="quarter" idx="19"/>
          </p:nvPr>
        </p:nvSpPr>
        <p:spPr/>
        <p:txBody>
          <a:bodyPr/>
          <a:lstStyle>
            <a:lvl1pPr>
              <a:defRPr/>
            </a:lvl1pPr>
          </a:lstStyle>
          <a:p>
            <a:pPr>
              <a:defRPr/>
            </a:pPr>
            <a:r>
              <a:rPr lang="en-GB"/>
              <a:t>POWERPOINT PRESENTATION TEMPLATE BLUE</a:t>
            </a:r>
          </a:p>
        </p:txBody>
      </p:sp>
      <p:sp>
        <p:nvSpPr>
          <p:cNvPr id="10" name="Slide Number Placeholder 5"/>
          <p:cNvSpPr>
            <a:spLocks noGrp="1"/>
          </p:cNvSpPr>
          <p:nvPr>
            <p:ph type="sldNum" sz="quarter" idx="20"/>
          </p:nvPr>
        </p:nvSpPr>
        <p:spPr/>
        <p:txBody>
          <a:bodyPr/>
          <a:lstStyle>
            <a:lvl1pPr>
              <a:defRPr/>
            </a:lvl1pPr>
          </a:lstStyle>
          <a:p>
            <a:pPr>
              <a:defRPr/>
            </a:pPr>
            <a:fld id="{F50DCC4F-862C-9F4A-B58E-5CFA75EC83E2}" type="slidenum">
              <a:rPr lang="en-GB"/>
              <a:pPr>
                <a:defRPr/>
              </a:pPr>
              <a:t>‹#›</a:t>
            </a:fld>
            <a:endParaRPr lang="en-GB"/>
          </a:p>
        </p:txBody>
      </p:sp>
      <p:cxnSp>
        <p:nvCxnSpPr>
          <p:cNvPr id="11" name="Straight Connector 10"/>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16604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cxnSp>
        <p:nvCxnSpPr>
          <p:cNvPr id="5" name="Straight Connector 4"/>
          <p:cNvCxnSpPr>
            <a:stCxn id="12" idx="2"/>
          </p:cNvCxnSpPr>
          <p:nvPr userDrawn="1"/>
        </p:nvCxnSpPr>
        <p:spPr>
          <a:xfrm>
            <a:off x="7761288" y="3429000"/>
            <a:ext cx="0" cy="2913063"/>
          </a:xfrm>
          <a:prstGeom prst="line">
            <a:avLst/>
          </a:prstGeom>
          <a:ln w="12700">
            <a:solidFill>
              <a:srgbClr val="009FDF"/>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5525" y="116632"/>
            <a:ext cx="8485605" cy="760125"/>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25525" y="908720"/>
            <a:ext cx="5079603" cy="5328591"/>
          </a:xfrm>
        </p:spPr>
        <p:txBody>
          <a:bodyPr>
            <a:no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Picture Placeholder 13"/>
          <p:cNvSpPr>
            <a:spLocks noGrp="1"/>
          </p:cNvSpPr>
          <p:nvPr>
            <p:ph type="pic" sz="quarter" idx="17"/>
          </p:nvPr>
        </p:nvSpPr>
        <p:spPr>
          <a:xfrm>
            <a:off x="6753225" y="1412875"/>
            <a:ext cx="2016125" cy="2016125"/>
          </a:xfrm>
        </p:spPr>
        <p:txBody>
          <a:bodyPr/>
          <a:lstStyle>
            <a:lvl1pPr marL="0" indent="0">
              <a:buNone/>
              <a:defRPr/>
            </a:lvl1pPr>
          </a:lstStyle>
          <a:p>
            <a:pPr lvl="0"/>
            <a:r>
              <a:rPr lang="en-US" noProof="0" smtClean="0"/>
              <a:t>Click icon to add picture</a:t>
            </a:r>
            <a:endParaRPr lang="en-GB" noProof="0" dirty="0"/>
          </a:p>
        </p:txBody>
      </p:sp>
      <p:sp>
        <p:nvSpPr>
          <p:cNvPr id="7" name="Date Placeholder 3"/>
          <p:cNvSpPr>
            <a:spLocks noGrp="1"/>
          </p:cNvSpPr>
          <p:nvPr>
            <p:ph type="dt" sz="half" idx="18"/>
          </p:nvPr>
        </p:nvSpPr>
        <p:spPr/>
        <p:txBody>
          <a:bodyPr/>
          <a:lstStyle>
            <a:lvl1pPr>
              <a:defRPr/>
            </a:lvl1pPr>
          </a:lstStyle>
          <a:p>
            <a:pPr>
              <a:defRPr/>
            </a:pPr>
            <a:fld id="{5DE40F8A-5761-45E6-B791-CC893BD65A84}" type="datetime3">
              <a:rPr lang="en-GB" smtClean="0"/>
              <a:t>12 March, 2015</a:t>
            </a:fld>
            <a:endParaRPr lang="en-GB"/>
          </a:p>
        </p:txBody>
      </p:sp>
      <p:sp>
        <p:nvSpPr>
          <p:cNvPr id="8" name="Footer Placeholder 4"/>
          <p:cNvSpPr>
            <a:spLocks noGrp="1"/>
          </p:cNvSpPr>
          <p:nvPr>
            <p:ph type="ftr" sz="quarter" idx="19"/>
          </p:nvPr>
        </p:nvSpPr>
        <p:spPr/>
        <p:txBody>
          <a:bodyPr/>
          <a:lstStyle>
            <a:lvl1pPr>
              <a:defRPr/>
            </a:lvl1pPr>
          </a:lstStyle>
          <a:p>
            <a:pPr>
              <a:defRPr/>
            </a:pPr>
            <a:r>
              <a:rPr lang="en-GB"/>
              <a:t>POWERPOINT PRESENTATION TEMPLATE BLUE</a:t>
            </a:r>
          </a:p>
        </p:txBody>
      </p:sp>
      <p:sp>
        <p:nvSpPr>
          <p:cNvPr id="9" name="Slide Number Placeholder 5"/>
          <p:cNvSpPr>
            <a:spLocks noGrp="1"/>
          </p:cNvSpPr>
          <p:nvPr>
            <p:ph type="sldNum" sz="quarter" idx="20"/>
          </p:nvPr>
        </p:nvSpPr>
        <p:spPr/>
        <p:txBody>
          <a:bodyPr/>
          <a:lstStyle>
            <a:lvl1pPr>
              <a:defRPr/>
            </a:lvl1pPr>
          </a:lstStyle>
          <a:p>
            <a:pPr>
              <a:defRPr/>
            </a:pPr>
            <a:fld id="{FD539AE0-208F-A448-82B9-D4E3B3761236}" type="slidenum">
              <a:rPr lang="en-GB"/>
              <a:pPr>
                <a:defRPr/>
              </a:pPr>
              <a:t>‹#›</a:t>
            </a:fld>
            <a:endParaRPr lang="en-GB"/>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67098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32163" y="933343"/>
            <a:ext cx="8473787" cy="767465"/>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034088" y="1771650"/>
            <a:ext cx="4062928" cy="435451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57056" y="1771650"/>
            <a:ext cx="4048894" cy="435451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Date Placeholder 3"/>
          <p:cNvSpPr>
            <a:spLocks noGrp="1"/>
          </p:cNvSpPr>
          <p:nvPr>
            <p:ph type="dt" sz="half" idx="10"/>
          </p:nvPr>
        </p:nvSpPr>
        <p:spPr/>
        <p:txBody>
          <a:bodyPr/>
          <a:lstStyle>
            <a:lvl1pPr>
              <a:defRPr/>
            </a:lvl1pPr>
          </a:lstStyle>
          <a:p>
            <a:pPr>
              <a:defRPr/>
            </a:pPr>
            <a:fld id="{246D2CF1-C4F2-4EFC-9093-89928B4F1A70}" type="datetime3">
              <a:rPr lang="en-GB" smtClean="0"/>
              <a:t>12 March, 2015</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222A0C6D-6D8C-0B47-9EB6-210B37EDA4BF}" type="slidenum">
              <a:rPr lang="en-GB"/>
              <a:pPr>
                <a:defRPr/>
              </a:pPr>
              <a:t>‹#›</a:t>
            </a:fld>
            <a:endParaRPr lang="en-GB" dirty="0"/>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35195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32163" y="116632"/>
            <a:ext cx="8473787" cy="767465"/>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034088" y="908720"/>
            <a:ext cx="4062928" cy="521744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57056" y="908720"/>
            <a:ext cx="4048894" cy="521744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Date Placeholder 3"/>
          <p:cNvSpPr>
            <a:spLocks noGrp="1"/>
          </p:cNvSpPr>
          <p:nvPr>
            <p:ph type="dt" sz="half" idx="10"/>
          </p:nvPr>
        </p:nvSpPr>
        <p:spPr/>
        <p:txBody>
          <a:bodyPr/>
          <a:lstStyle>
            <a:lvl1pPr>
              <a:defRPr/>
            </a:lvl1pPr>
          </a:lstStyle>
          <a:p>
            <a:pPr>
              <a:defRPr/>
            </a:pPr>
            <a:fld id="{7419FA9E-50A7-4283-8121-1CFF04B7936B}"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06794E0D-5E31-3D48-9AA9-1790075A2C20}"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63926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icture Placeholder 10"/>
          <p:cNvSpPr>
            <a:spLocks noGrp="1"/>
          </p:cNvSpPr>
          <p:nvPr>
            <p:ph type="pic" sz="quarter" idx="13"/>
          </p:nvPr>
        </p:nvSpPr>
        <p:spPr>
          <a:xfrm>
            <a:off x="5457825" y="1773238"/>
            <a:ext cx="4049713" cy="4351337"/>
          </a:xfrm>
        </p:spPr>
        <p:txBody>
          <a:bodyPr/>
          <a:lstStyle>
            <a:lvl1pPr marL="0" indent="0">
              <a:buNone/>
              <a:defRPr/>
            </a:lvl1pPr>
          </a:lstStyle>
          <a:p>
            <a:pPr lvl="0"/>
            <a:r>
              <a:rPr lang="en-US" noProof="0" smtClean="0"/>
              <a:t>Click icon to add picture</a:t>
            </a:r>
            <a:endParaRPr lang="en-GB" noProof="0" dirty="0"/>
          </a:p>
        </p:txBody>
      </p:sp>
      <p:sp>
        <p:nvSpPr>
          <p:cNvPr id="2" name="Title 1"/>
          <p:cNvSpPr>
            <a:spLocks noGrp="1"/>
          </p:cNvSpPr>
          <p:nvPr>
            <p:ph type="title"/>
          </p:nvPr>
        </p:nvSpPr>
        <p:spPr>
          <a:xfrm>
            <a:off x="1032163" y="933343"/>
            <a:ext cx="8473787" cy="767465"/>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034088" y="1771650"/>
            <a:ext cx="4062928" cy="435451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Date Placeholder 3"/>
          <p:cNvSpPr>
            <a:spLocks noGrp="1"/>
          </p:cNvSpPr>
          <p:nvPr>
            <p:ph type="dt" sz="half" idx="14"/>
          </p:nvPr>
        </p:nvSpPr>
        <p:spPr/>
        <p:txBody>
          <a:bodyPr/>
          <a:lstStyle>
            <a:lvl1pPr>
              <a:defRPr/>
            </a:lvl1pPr>
          </a:lstStyle>
          <a:p>
            <a:pPr>
              <a:defRPr/>
            </a:pPr>
            <a:fld id="{5BB6ED8B-D359-493C-AE48-F8042508285B}" type="datetime3">
              <a:rPr lang="en-GB" smtClean="0"/>
              <a:t>12 March, 2015</a:t>
            </a:fld>
            <a:endParaRPr lang="en-GB" dirty="0"/>
          </a:p>
        </p:txBody>
      </p:sp>
      <p:sp>
        <p:nvSpPr>
          <p:cNvPr id="8" name="Footer Placeholder 4"/>
          <p:cNvSpPr>
            <a:spLocks noGrp="1"/>
          </p:cNvSpPr>
          <p:nvPr>
            <p:ph type="ftr" sz="quarter" idx="15"/>
          </p:nvPr>
        </p:nvSpPr>
        <p:spPr/>
        <p:txBody>
          <a:bodyPr/>
          <a:lstStyle>
            <a:lvl1pPr>
              <a:defRPr/>
            </a:lvl1pPr>
          </a:lstStyle>
          <a:p>
            <a:pPr>
              <a:defRPr/>
            </a:pPr>
            <a:r>
              <a:rPr lang="en-GB"/>
              <a:t>POWERPOINT PRESENTATION TEMPLATE BLUE</a:t>
            </a:r>
            <a:endParaRPr lang="en-GB" dirty="0"/>
          </a:p>
        </p:txBody>
      </p:sp>
      <p:sp>
        <p:nvSpPr>
          <p:cNvPr id="9" name="Slide Number Placeholder 5"/>
          <p:cNvSpPr>
            <a:spLocks noGrp="1"/>
          </p:cNvSpPr>
          <p:nvPr>
            <p:ph type="sldNum" sz="quarter" idx="16"/>
          </p:nvPr>
        </p:nvSpPr>
        <p:spPr/>
        <p:txBody>
          <a:bodyPr/>
          <a:lstStyle>
            <a:lvl1pPr>
              <a:defRPr/>
            </a:lvl1pPr>
          </a:lstStyle>
          <a:p>
            <a:pPr>
              <a:defRPr/>
            </a:pPr>
            <a:fld id="{482BEBB5-FF0B-0349-B92C-AF74E5FE3BDD}" type="slidenum">
              <a:rPr lang="en-GB"/>
              <a:pPr>
                <a:defRPr/>
              </a:pPr>
              <a:t>‹#›</a:t>
            </a:fld>
            <a:endParaRPr lang="en-GB" dirty="0"/>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21870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32163" y="116632"/>
            <a:ext cx="8473787" cy="767465"/>
          </a:xfrm>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1034088" y="908720"/>
            <a:ext cx="4062928" cy="521744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Picture Placeholder 10"/>
          <p:cNvSpPr>
            <a:spLocks noGrp="1"/>
          </p:cNvSpPr>
          <p:nvPr>
            <p:ph type="pic" sz="quarter" idx="13"/>
          </p:nvPr>
        </p:nvSpPr>
        <p:spPr>
          <a:xfrm>
            <a:off x="5457825" y="910940"/>
            <a:ext cx="4049713" cy="5213636"/>
          </a:xfrm>
        </p:spPr>
        <p:txBody>
          <a:bodyPr/>
          <a:lstStyle>
            <a:lvl1pPr marL="0" indent="0">
              <a:buNone/>
              <a:defRPr/>
            </a:lvl1pPr>
          </a:lstStyle>
          <a:p>
            <a:pPr lvl="0"/>
            <a:r>
              <a:rPr lang="en-US" noProof="0" smtClean="0"/>
              <a:t>Click icon to add picture</a:t>
            </a:r>
            <a:endParaRPr lang="en-GB" noProof="0" dirty="0"/>
          </a:p>
        </p:txBody>
      </p:sp>
      <p:sp>
        <p:nvSpPr>
          <p:cNvPr id="6" name="Date Placeholder 3"/>
          <p:cNvSpPr>
            <a:spLocks noGrp="1"/>
          </p:cNvSpPr>
          <p:nvPr>
            <p:ph type="dt" sz="half" idx="14"/>
          </p:nvPr>
        </p:nvSpPr>
        <p:spPr/>
        <p:txBody>
          <a:bodyPr/>
          <a:lstStyle>
            <a:lvl1pPr>
              <a:defRPr/>
            </a:lvl1pPr>
          </a:lstStyle>
          <a:p>
            <a:pPr>
              <a:defRPr/>
            </a:pPr>
            <a:fld id="{5E2452DD-AE44-4D32-A859-B3B076C7259E}" type="datetime3">
              <a:rPr lang="en-GB" smtClean="0"/>
              <a:t>12 March, 2015</a:t>
            </a:fld>
            <a:endParaRPr lang="en-GB" dirty="0"/>
          </a:p>
        </p:txBody>
      </p:sp>
      <p:sp>
        <p:nvSpPr>
          <p:cNvPr id="7" name="Footer Placeholder 4"/>
          <p:cNvSpPr>
            <a:spLocks noGrp="1"/>
          </p:cNvSpPr>
          <p:nvPr>
            <p:ph type="ftr" sz="quarter" idx="15"/>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6"/>
          </p:nvPr>
        </p:nvSpPr>
        <p:spPr/>
        <p:txBody>
          <a:bodyPr/>
          <a:lstStyle>
            <a:lvl1pPr>
              <a:defRPr/>
            </a:lvl1pPr>
          </a:lstStyle>
          <a:p>
            <a:pPr>
              <a:defRPr/>
            </a:pPr>
            <a:fld id="{ADB175CA-B012-6448-9016-A62D5C4F100D}" type="slidenum">
              <a:rPr lang="en-GB"/>
              <a:pPr>
                <a:defRPr/>
              </a:pPr>
              <a:t>‹#›</a:t>
            </a:fld>
            <a:endParaRPr lang="en-GB" dirty="0"/>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43132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1034088" y="1772816"/>
            <a:ext cx="4068137"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34088" y="2492896"/>
            <a:ext cx="4068137" cy="3744416"/>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448300" y="1772816"/>
            <a:ext cx="4071620"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448300" y="2492896"/>
            <a:ext cx="4071620" cy="3744416"/>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Date Placeholder 3"/>
          <p:cNvSpPr>
            <a:spLocks noGrp="1"/>
          </p:cNvSpPr>
          <p:nvPr>
            <p:ph type="dt" sz="half" idx="10"/>
          </p:nvPr>
        </p:nvSpPr>
        <p:spPr/>
        <p:txBody>
          <a:bodyPr/>
          <a:lstStyle>
            <a:lvl1pPr>
              <a:defRPr/>
            </a:lvl1pPr>
          </a:lstStyle>
          <a:p>
            <a:pPr>
              <a:defRPr/>
            </a:pPr>
            <a:fld id="{4A800EF1-9FA1-4DD2-ABC6-DF083335896B}" type="datetime3">
              <a:rPr lang="en-GB" smtClean="0"/>
              <a:t>12 March, 2015</a:t>
            </a:fld>
            <a:endParaRPr lang="en-GB" dirty="0"/>
          </a:p>
        </p:txBody>
      </p:sp>
      <p:sp>
        <p:nvSpPr>
          <p:cNvPr id="10"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11" name="Slide Number Placeholder 5"/>
          <p:cNvSpPr>
            <a:spLocks noGrp="1"/>
          </p:cNvSpPr>
          <p:nvPr>
            <p:ph type="sldNum" sz="quarter" idx="12"/>
          </p:nvPr>
        </p:nvSpPr>
        <p:spPr/>
        <p:txBody>
          <a:bodyPr/>
          <a:lstStyle>
            <a:lvl1pPr>
              <a:defRPr/>
            </a:lvl1pPr>
          </a:lstStyle>
          <a:p>
            <a:pPr>
              <a:defRPr/>
            </a:pPr>
            <a:fld id="{A6EFC5EC-DA35-F74A-A040-F175D732CAEF}" type="slidenum">
              <a:rPr lang="en-GB"/>
              <a:pPr>
                <a:defRPr/>
              </a:pPr>
              <a:t>‹#›</a:t>
            </a:fld>
            <a:endParaRPr lang="en-GB" dirty="0"/>
          </a:p>
        </p:txBody>
      </p:sp>
      <p:cxnSp>
        <p:nvCxnSpPr>
          <p:cNvPr id="12" name="Straight Connector 11"/>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25776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31875" y="116632"/>
            <a:ext cx="8485188" cy="766763"/>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1034088" y="836712"/>
            <a:ext cx="4068137"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34088" y="1484784"/>
            <a:ext cx="4068137" cy="4752528"/>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448300" y="836712"/>
            <a:ext cx="4071620"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448300" y="1484784"/>
            <a:ext cx="4071620" cy="4752528"/>
          </a:xfrm>
        </p:spPr>
        <p:txBody>
          <a:bodyPr>
            <a:no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Date Placeholder 3"/>
          <p:cNvSpPr>
            <a:spLocks noGrp="1"/>
          </p:cNvSpPr>
          <p:nvPr>
            <p:ph type="dt" sz="half" idx="10"/>
          </p:nvPr>
        </p:nvSpPr>
        <p:spPr/>
        <p:txBody>
          <a:bodyPr/>
          <a:lstStyle>
            <a:lvl1pPr>
              <a:defRPr/>
            </a:lvl1pPr>
          </a:lstStyle>
          <a:p>
            <a:pPr>
              <a:defRPr/>
            </a:pPr>
            <a:fld id="{97A36F76-B443-4F9C-8FCE-454235DB441D}" type="datetime3">
              <a:rPr lang="en-GB" smtClean="0"/>
              <a:t>12 March, 2015</a:t>
            </a:fld>
            <a:endParaRPr lang="en-GB" dirty="0"/>
          </a:p>
        </p:txBody>
      </p:sp>
      <p:sp>
        <p:nvSpPr>
          <p:cNvPr id="9"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10" name="Slide Number Placeholder 5"/>
          <p:cNvSpPr>
            <a:spLocks noGrp="1"/>
          </p:cNvSpPr>
          <p:nvPr>
            <p:ph type="sldNum" sz="quarter" idx="12"/>
          </p:nvPr>
        </p:nvSpPr>
        <p:spPr/>
        <p:txBody>
          <a:bodyPr/>
          <a:lstStyle>
            <a:lvl1pPr>
              <a:defRPr/>
            </a:lvl1pPr>
          </a:lstStyle>
          <a:p>
            <a:pPr>
              <a:defRPr/>
            </a:pPr>
            <a:fld id="{3D200487-2F96-474E-AE55-7C04770A9C2B}" type="slidenum">
              <a:rPr lang="en-GB"/>
              <a:pPr>
                <a:defRPr/>
              </a:pPr>
              <a:t>‹#›</a:t>
            </a:fld>
            <a:endParaRPr lang="en-GB" dirty="0"/>
          </a:p>
        </p:txBody>
      </p:sp>
      <p:cxnSp>
        <p:nvCxnSpPr>
          <p:cNvPr id="11" name="Straight Connector 10"/>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48594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3"/>
          <p:cNvSpPr>
            <a:spLocks noGrp="1"/>
          </p:cNvSpPr>
          <p:nvPr>
            <p:ph type="dt" sz="half" idx="10"/>
          </p:nvPr>
        </p:nvSpPr>
        <p:spPr/>
        <p:txBody>
          <a:bodyPr/>
          <a:lstStyle>
            <a:lvl1pPr>
              <a:defRPr/>
            </a:lvl1pPr>
          </a:lstStyle>
          <a:p>
            <a:pPr>
              <a:defRPr/>
            </a:pPr>
            <a:fld id="{E903AD7A-4D59-45A4-8467-B157537C5D99}" type="datetime3">
              <a:rPr lang="en-GB" smtClean="0"/>
              <a:t>12 March, 2015</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73834EFE-01CF-7847-B2F0-BE7B9DE25442}" type="slidenum">
              <a:rPr lang="en-GB"/>
              <a:pPr>
                <a:defRPr/>
              </a:pPr>
              <a:t>‹#›</a:t>
            </a:fld>
            <a:endParaRPr lang="en-GB" dirty="0"/>
          </a:p>
        </p:txBody>
      </p:sp>
      <p:cxnSp>
        <p:nvCxnSpPr>
          <p:cNvPr id="8" name="Straight Connector 7"/>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15673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pPr>
              <a:defRPr/>
            </a:pPr>
            <a:fld id="{39810F6B-B7C2-4D40-94D1-E08A81E9F1D1}" type="datetime3">
              <a:rPr lang="en-GB" smtClean="0"/>
              <a:t>12 March, 2015</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AD69AE22-2F03-854B-9F47-9B9CBEEDDED4}" type="slidenum">
              <a:rPr lang="en-GB"/>
              <a:pPr>
                <a:defRPr/>
              </a:pPr>
              <a:t>‹#›</a:t>
            </a:fld>
            <a:endParaRPr lang="en-GB" dirty="0"/>
          </a:p>
        </p:txBody>
      </p:sp>
      <p:cxnSp>
        <p:nvCxnSpPr>
          <p:cNvPr id="7" name="Straight Connector 6"/>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
        <p:nvSpPr>
          <p:cNvPr id="9" name="Title 1"/>
          <p:cNvSpPr>
            <a:spLocks noGrp="1"/>
          </p:cNvSpPr>
          <p:nvPr>
            <p:ph type="title"/>
          </p:nvPr>
        </p:nvSpPr>
        <p:spPr>
          <a:xfrm>
            <a:off x="1031875" y="116632"/>
            <a:ext cx="8485188" cy="766763"/>
          </a:xfrm>
        </p:spPr>
        <p:txBody>
          <a:bodyPr/>
          <a:lstStyle>
            <a:lvl1pPr>
              <a:defRPr/>
            </a:lvl1pPr>
          </a:lstStyle>
          <a:p>
            <a:r>
              <a:rPr lang="en-US" smtClean="0"/>
              <a:t>Click to edit Master title style</a:t>
            </a:r>
            <a:endParaRPr lang="en-GB" dirty="0"/>
          </a:p>
        </p:txBody>
      </p:sp>
    </p:spTree>
    <p:extLst>
      <p:ext uri="{BB962C8B-B14F-4D97-AF65-F5344CB8AC3E}">
        <p14:creationId xmlns:p14="http://schemas.microsoft.com/office/powerpoint/2010/main" val="38860064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lvl1pPr>
              <a:defRPr/>
            </a:lvl1pPr>
          </a:lstStyle>
          <a:p>
            <a:pPr>
              <a:defRPr/>
            </a:pPr>
            <a:fld id="{1C6C47B8-B65C-4A8B-9007-74F7A0252B56}" type="datetime3">
              <a:rPr lang="en-GB" smtClean="0"/>
              <a:t>12 March, 2015</a:t>
            </a:fld>
            <a:endParaRPr lang="en-GB" dirty="0"/>
          </a:p>
        </p:txBody>
      </p:sp>
      <p:sp>
        <p:nvSpPr>
          <p:cNvPr id="5"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3F07139E-2224-E148-AF24-B23E4DECAD7C}" type="slidenum">
              <a:rPr lang="en-GB"/>
              <a:pPr>
                <a:defRPr/>
              </a:pPr>
              <a:t>‹#›</a:t>
            </a:fld>
            <a:endParaRPr lang="en-GB" dirty="0"/>
          </a:p>
        </p:txBody>
      </p:sp>
      <p:cxnSp>
        <p:nvCxnSpPr>
          <p:cNvPr id="7" name="Straight Connector 6"/>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665080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0A142A58-D9C9-4844-BA7F-8013EBEC4FDF}" type="datetime3">
              <a:rPr lang="en-GB" smtClean="0"/>
              <a:t>12 March, 2015</a:t>
            </a:fld>
            <a:endParaRPr lang="en-GB" dirty="0"/>
          </a:p>
        </p:txBody>
      </p:sp>
      <p:sp>
        <p:nvSpPr>
          <p:cNvPr id="4"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741505F6-84DF-F446-BA17-64A3AC55F19E}" type="slidenum">
              <a:rPr lang="en-GB"/>
              <a:pPr>
                <a:defRPr/>
              </a:pPr>
              <a:t>‹#›</a:t>
            </a:fld>
            <a:endParaRPr lang="en-GB" dirty="0"/>
          </a:p>
        </p:txBody>
      </p:sp>
      <p:cxnSp>
        <p:nvCxnSpPr>
          <p:cNvPr id="6" name="Straight Connector 5"/>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168932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25524" y="949359"/>
            <a:ext cx="2824473" cy="689733"/>
          </a:xfrm>
        </p:spPr>
        <p:txBody>
          <a:bodyPr/>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3968664" y="949360"/>
            <a:ext cx="5537729" cy="5287952"/>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025524" y="1669440"/>
            <a:ext cx="2824473" cy="45678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FE6C1460-E792-44D3-8A2F-F7B1708CC535}" type="datetime3">
              <a:rPr lang="en-GB" smtClean="0"/>
              <a:t>12 March, 2015</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CD284E1E-1F7D-A942-B312-C64ECC84D05F}" type="slidenum">
              <a:rPr lang="en-GB"/>
              <a:pPr>
                <a:defRPr/>
              </a:pPr>
              <a:t>‹#›</a:t>
            </a:fld>
            <a:endParaRPr lang="en-GB" dirty="0"/>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8618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25524" y="949359"/>
            <a:ext cx="2824473" cy="689733"/>
          </a:xfrm>
        </p:spPr>
        <p:txBody>
          <a:bodyPr/>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3968664" y="949360"/>
            <a:ext cx="5537729" cy="5287952"/>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1025524" y="1669440"/>
            <a:ext cx="2824473" cy="45678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61197378-C5E9-4761-AE0A-A2B4EB6181DC}"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76E97262-AAC4-7E49-9D36-2947AE71541A}"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408492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941645"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936625"/>
            <a:ext cx="5943600" cy="379094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941645" y="5367338"/>
            <a:ext cx="5943600" cy="804862"/>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70DFAD83-C870-40CE-9784-8EA3E1297ED5}" type="datetime3">
              <a:rPr lang="en-GB" smtClean="0"/>
              <a:t>12 March, 2015</a:t>
            </a:fld>
            <a:endParaRPr lang="en-GB" dirty="0"/>
          </a:p>
        </p:txBody>
      </p:sp>
      <p:sp>
        <p:nvSpPr>
          <p:cNvPr id="8"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F873FAF2-A35D-824B-993D-7E6B1D06ACC2}" type="slidenum">
              <a:rPr lang="en-GB"/>
              <a:pPr>
                <a:defRPr/>
              </a:pPr>
              <a:t>‹#›</a:t>
            </a:fld>
            <a:endParaRPr lang="en-GB" dirty="0"/>
          </a:p>
        </p:txBody>
      </p:sp>
      <p:cxnSp>
        <p:nvCxnSpPr>
          <p:cNvPr id="10" name="Straight Connector 9"/>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1116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936625"/>
            <a:ext cx="5943600" cy="379094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941645" y="5367338"/>
            <a:ext cx="5943600" cy="804862"/>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8536B6C-F0E4-4902-9C64-D3A68AE6D22F}"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B98CDE3C-D94B-2546-9D09-3B86E4BA22E9}"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0260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3"/>
          <p:cNvSpPr>
            <a:spLocks noGrp="1"/>
          </p:cNvSpPr>
          <p:nvPr>
            <p:ph type="dt" sz="half" idx="10"/>
          </p:nvPr>
        </p:nvSpPr>
        <p:spPr/>
        <p:txBody>
          <a:bodyPr/>
          <a:lstStyle>
            <a:lvl1pPr>
              <a:defRPr/>
            </a:lvl1pPr>
          </a:lstStyle>
          <a:p>
            <a:pPr>
              <a:defRPr/>
            </a:pPr>
            <a:fld id="{F74B75F1-B33F-413E-8C73-5E3583D6FE68}"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999F27EF-F5A4-EE48-92AB-65F2C26FDBFA}"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6670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31875" y="908720"/>
            <a:ext cx="8485188" cy="532856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62BD965F-505B-4E7B-898E-5400EA4EC6E1}" type="datetime3">
              <a:rPr lang="en-GB" smtClean="0"/>
              <a:t>12 March, 2015</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1A2FEE04-9009-394F-8835-CD6DEADAA0D6}" type="slidenum">
              <a:rPr lang="en-GB"/>
              <a:pPr>
                <a:defRPr/>
              </a:pPr>
              <a:t>‹#›</a:t>
            </a:fld>
            <a:endParaRPr lang="en-GB" dirty="0"/>
          </a:p>
        </p:txBody>
      </p:sp>
      <p:cxnSp>
        <p:nvCxnSpPr>
          <p:cNvPr id="8" name="Straight Connector 7"/>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
        <p:nvSpPr>
          <p:cNvPr id="10" name="Title 1"/>
          <p:cNvSpPr>
            <a:spLocks noGrp="1"/>
          </p:cNvSpPr>
          <p:nvPr>
            <p:ph type="title"/>
          </p:nvPr>
        </p:nvSpPr>
        <p:spPr>
          <a:xfrm>
            <a:off x="1031875" y="116632"/>
            <a:ext cx="8485188" cy="766763"/>
          </a:xfrm>
        </p:spPr>
        <p:txBody>
          <a:bodyPr/>
          <a:lstStyle>
            <a:lvl1pPr>
              <a:defRPr/>
            </a:lvl1pPr>
          </a:lstStyle>
          <a:p>
            <a:r>
              <a:rPr lang="en-US" smtClean="0"/>
              <a:t>Click to edit Master title style</a:t>
            </a:r>
            <a:endParaRPr lang="en-GB" dirty="0"/>
          </a:p>
        </p:txBody>
      </p:sp>
    </p:spTree>
    <p:extLst>
      <p:ext uri="{BB962C8B-B14F-4D97-AF65-F5344CB8AC3E}">
        <p14:creationId xmlns:p14="http://schemas.microsoft.com/office/powerpoint/2010/main" val="31178146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9888" y="152400"/>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181850" y="1196752"/>
            <a:ext cx="2228850" cy="492941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025524" y="1196752"/>
            <a:ext cx="5991225" cy="49294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Date Placeholder 3"/>
          <p:cNvSpPr>
            <a:spLocks noGrp="1"/>
          </p:cNvSpPr>
          <p:nvPr>
            <p:ph type="dt" sz="half" idx="10"/>
          </p:nvPr>
        </p:nvSpPr>
        <p:spPr/>
        <p:txBody>
          <a:bodyPr/>
          <a:lstStyle>
            <a:lvl1pPr>
              <a:defRPr/>
            </a:lvl1pPr>
          </a:lstStyle>
          <a:p>
            <a:pPr>
              <a:defRPr/>
            </a:pPr>
            <a:fld id="{07474B89-4318-4A6C-A206-0226D4227FF2}" type="datetime3">
              <a:rPr lang="en-GB" smtClean="0"/>
              <a:t>12 March, 2015</a:t>
            </a:fld>
            <a:endParaRPr lang="en-GB" dirty="0"/>
          </a:p>
        </p:txBody>
      </p:sp>
      <p:sp>
        <p:nvSpPr>
          <p:cNvPr id="7"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8" name="Slide Number Placeholder 5"/>
          <p:cNvSpPr>
            <a:spLocks noGrp="1"/>
          </p:cNvSpPr>
          <p:nvPr>
            <p:ph type="sldNum" sz="quarter" idx="12"/>
          </p:nvPr>
        </p:nvSpPr>
        <p:spPr/>
        <p:txBody>
          <a:bodyPr/>
          <a:lstStyle>
            <a:lvl1pPr>
              <a:defRPr/>
            </a:lvl1pPr>
          </a:lstStyle>
          <a:p>
            <a:pPr>
              <a:defRPr/>
            </a:pPr>
            <a:fld id="{8AFC2A50-3531-6346-A337-7FE47664D01C}" type="slidenum">
              <a:rPr lang="en-GB"/>
              <a:pPr>
                <a:defRPr/>
              </a:pPr>
              <a:t>‹#›</a:t>
            </a:fld>
            <a:endParaRPr lang="en-GB" dirty="0"/>
          </a:p>
        </p:txBody>
      </p:sp>
      <p:cxnSp>
        <p:nvCxnSpPr>
          <p:cNvPr id="9" name="Straight Connector 8"/>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8347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1196752"/>
            <a:ext cx="2228850" cy="492941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025524" y="1196752"/>
            <a:ext cx="5991225" cy="49294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0"/>
          </p:nvPr>
        </p:nvSpPr>
        <p:spPr/>
        <p:txBody>
          <a:bodyPr/>
          <a:lstStyle>
            <a:lvl1pPr>
              <a:defRPr/>
            </a:lvl1pPr>
          </a:lstStyle>
          <a:p>
            <a:pPr>
              <a:defRPr/>
            </a:pPr>
            <a:fld id="{A4CDA483-2092-46EE-AA01-72D62E6BE882}" type="datetime3">
              <a:rPr lang="en-GB" smtClean="0"/>
              <a:t>12 March, 2015</a:t>
            </a:fld>
            <a:endParaRPr lang="en-GB" dirty="0"/>
          </a:p>
        </p:txBody>
      </p:sp>
      <p:sp>
        <p:nvSpPr>
          <p:cNvPr id="6" name="Footer Placeholder 4"/>
          <p:cNvSpPr>
            <a:spLocks noGrp="1"/>
          </p:cNvSpPr>
          <p:nvPr>
            <p:ph type="ftr" sz="quarter" idx="11"/>
          </p:nvPr>
        </p:nvSpPr>
        <p:spPr/>
        <p:txBody>
          <a:bodyPr/>
          <a:lstStyle>
            <a:lvl1pPr>
              <a:defRPr/>
            </a:lvl1pPr>
          </a:lstStyle>
          <a:p>
            <a:pPr>
              <a:defRPr/>
            </a:pPr>
            <a:r>
              <a:rPr lang="en-GB"/>
              <a:t>POWERPOINT PRESENTATION TEMPLATE BLUE</a:t>
            </a: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6597FA17-9BF8-4342-AC76-3955217ED9F7}" type="slidenum">
              <a:rPr lang="en-GB"/>
              <a:pPr>
                <a:defRPr/>
              </a:pPr>
              <a:t>‹#›</a:t>
            </a:fld>
            <a:endParaRPr lang="en-GB" dirty="0"/>
          </a:p>
        </p:txBody>
      </p:sp>
      <p:cxnSp>
        <p:nvCxnSpPr>
          <p:cNvPr id="8" name="Straight Connector 7"/>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999320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13" descr="UoB_MASTER_Primary-Logo_800x160px_15k_Screen@72dpi_RGB.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633788" y="2492375"/>
            <a:ext cx="26384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7"/>
          <p:cNvSpPr>
            <a:spLocks noGrp="1"/>
          </p:cNvSpPr>
          <p:nvPr>
            <p:ph sz="quarter" idx="13"/>
          </p:nvPr>
        </p:nvSpPr>
        <p:spPr>
          <a:xfrm>
            <a:off x="1025951" y="5013176"/>
            <a:ext cx="7709488" cy="576263"/>
          </a:xfrm>
        </p:spPr>
        <p:txBody>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smtClean="0"/>
              <a:t>Click to edit Master text styles</a:t>
            </a:r>
          </a:p>
        </p:txBody>
      </p:sp>
      <p:sp>
        <p:nvSpPr>
          <p:cNvPr id="8" name="Text Placeholder 11"/>
          <p:cNvSpPr>
            <a:spLocks noGrp="1"/>
          </p:cNvSpPr>
          <p:nvPr>
            <p:ph type="body" sz="quarter" idx="14"/>
          </p:nvPr>
        </p:nvSpPr>
        <p:spPr>
          <a:xfrm>
            <a:off x="4305300" y="3429000"/>
            <a:ext cx="1943100" cy="504825"/>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6" name="Date Placeholder 3"/>
          <p:cNvSpPr>
            <a:spLocks noGrp="1"/>
          </p:cNvSpPr>
          <p:nvPr>
            <p:ph type="dt" sz="half" idx="15"/>
          </p:nvPr>
        </p:nvSpPr>
        <p:spPr/>
        <p:txBody>
          <a:bodyPr/>
          <a:lstStyle>
            <a:lvl1pPr>
              <a:defRPr/>
            </a:lvl1pPr>
          </a:lstStyle>
          <a:p>
            <a:pPr>
              <a:defRPr/>
            </a:pPr>
            <a:fld id="{E272EB91-0AF3-4369-84AB-B7AFA1A202F5}" type="datetime3">
              <a:rPr lang="en-GB" smtClean="0"/>
              <a:t>12 March, 2015</a:t>
            </a:fld>
            <a:endParaRPr lang="en-GB" dirty="0"/>
          </a:p>
        </p:txBody>
      </p:sp>
      <p:sp>
        <p:nvSpPr>
          <p:cNvPr id="9" name="Footer Placeholder 4"/>
          <p:cNvSpPr>
            <a:spLocks noGrp="1"/>
          </p:cNvSpPr>
          <p:nvPr>
            <p:ph type="ftr" sz="quarter" idx="16"/>
          </p:nvPr>
        </p:nvSpPr>
        <p:spPr/>
        <p:txBody>
          <a:bodyPr/>
          <a:lstStyle>
            <a:lvl1pPr>
              <a:defRPr/>
            </a:lvl1pPr>
          </a:lstStyle>
          <a:p>
            <a:pPr>
              <a:defRPr/>
            </a:pPr>
            <a:r>
              <a:rPr lang="en-GB"/>
              <a:t>POWERPOINT PRESENTATION TEMPLATE BLUE</a:t>
            </a:r>
            <a:endParaRPr lang="en-GB" dirty="0"/>
          </a:p>
        </p:txBody>
      </p:sp>
      <p:sp>
        <p:nvSpPr>
          <p:cNvPr id="10" name="Slide Number Placeholder 5"/>
          <p:cNvSpPr>
            <a:spLocks noGrp="1"/>
          </p:cNvSpPr>
          <p:nvPr>
            <p:ph type="sldNum" sz="quarter" idx="17"/>
          </p:nvPr>
        </p:nvSpPr>
        <p:spPr/>
        <p:txBody>
          <a:bodyPr/>
          <a:lstStyle>
            <a:lvl1pPr>
              <a:defRPr/>
            </a:lvl1pPr>
          </a:lstStyle>
          <a:p>
            <a:pPr>
              <a:defRPr/>
            </a:pPr>
            <a:fld id="{641B2C16-C45E-184B-B52C-654E9E065FCB}" type="slidenum">
              <a:rPr lang="en-GB"/>
              <a:pPr>
                <a:defRPr/>
              </a:pPr>
              <a:t>‹#›</a:t>
            </a:fld>
            <a:endParaRPr lang="en-GB" dirty="0"/>
          </a:p>
        </p:txBody>
      </p:sp>
      <p:cxnSp>
        <p:nvCxnSpPr>
          <p:cNvPr id="11" name="Straight Connector 10"/>
          <p:cNvCxnSpPr/>
          <p:nvPr userDrawn="1"/>
        </p:nvCxnSpPr>
        <p:spPr>
          <a:xfrm flipV="1">
            <a:off x="381000" y="820738"/>
            <a:ext cx="9148763" cy="3175"/>
          </a:xfrm>
          <a:prstGeom prst="line">
            <a:avLst/>
          </a:prstGeom>
          <a:ln>
            <a:solidFill>
              <a:srgbClr val="7F7F7F"/>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4647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31875" y="933450"/>
            <a:ext cx="8485188"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smtClean="0"/>
              <a:t>Click to edit Master title style</a:t>
            </a:r>
            <a:endParaRPr lang="en-GB"/>
          </a:p>
        </p:txBody>
      </p:sp>
      <p:sp>
        <p:nvSpPr>
          <p:cNvPr id="1027" name="Text Placeholder 2"/>
          <p:cNvSpPr>
            <a:spLocks noGrp="1"/>
          </p:cNvSpPr>
          <p:nvPr>
            <p:ph type="body" idx="1"/>
          </p:nvPr>
        </p:nvSpPr>
        <p:spPr bwMode="auto">
          <a:xfrm>
            <a:off x="1031875" y="1773238"/>
            <a:ext cx="8485188"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Rectangle 9"/>
          <p:cNvSpPr/>
          <p:nvPr/>
        </p:nvSpPr>
        <p:spPr bwMode="auto">
          <a:xfrm>
            <a:off x="387350" y="6340475"/>
            <a:ext cx="496888"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fontAlgn="auto">
              <a:spcBef>
                <a:spcPts val="0"/>
              </a:spcBef>
              <a:spcAft>
                <a:spcPts val="0"/>
              </a:spcAft>
              <a:defRPr/>
            </a:pPr>
            <a:endParaRPr lang="en-GB" sz="1050" b="1" dirty="0">
              <a:solidFill>
                <a:schemeClr val="bg1"/>
              </a:solidFill>
              <a:latin typeface="Lucida Sans" panose="020B0602030504020204" pitchFamily="34" charset="0"/>
              <a:cs typeface="Lucida Sans"/>
            </a:endParaRPr>
          </a:p>
        </p:txBody>
      </p:sp>
      <p:sp>
        <p:nvSpPr>
          <p:cNvPr id="8" name="Rectangle 7"/>
          <p:cNvSpPr/>
          <p:nvPr/>
        </p:nvSpPr>
        <p:spPr bwMode="auto">
          <a:xfrm>
            <a:off x="2720751" y="6340475"/>
            <a:ext cx="6796311" cy="35877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050">
              <a:latin typeface="Lucida Sans" panose="020B0602030504020204" pitchFamily="34" charset="0"/>
              <a:cs typeface="Lucida Sans"/>
            </a:endParaRPr>
          </a:p>
        </p:txBody>
      </p:sp>
      <p:sp>
        <p:nvSpPr>
          <p:cNvPr id="9" name="Rectangle 8"/>
          <p:cNvSpPr/>
          <p:nvPr/>
        </p:nvSpPr>
        <p:spPr bwMode="auto">
          <a:xfrm>
            <a:off x="904874" y="6340475"/>
            <a:ext cx="1815877" cy="35877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fontAlgn="auto">
              <a:spcBef>
                <a:spcPts val="0"/>
              </a:spcBef>
              <a:spcAft>
                <a:spcPts val="0"/>
              </a:spcAft>
              <a:defRPr/>
            </a:pPr>
            <a:endParaRPr lang="en-GB" sz="1050" b="1">
              <a:latin typeface="Lucida Sans" panose="020B0602030504020204" pitchFamily="34" charset="0"/>
              <a:cs typeface="Lucida Sans"/>
            </a:endParaRPr>
          </a:p>
        </p:txBody>
      </p:sp>
      <p:sp>
        <p:nvSpPr>
          <p:cNvPr id="4" name="Date Placeholder 3"/>
          <p:cNvSpPr>
            <a:spLocks noGrp="1"/>
          </p:cNvSpPr>
          <p:nvPr>
            <p:ph type="dt" sz="half" idx="2"/>
          </p:nvPr>
        </p:nvSpPr>
        <p:spPr>
          <a:xfrm>
            <a:off x="904874" y="6337300"/>
            <a:ext cx="1815877" cy="365125"/>
          </a:xfrm>
          <a:prstGeom prst="rect">
            <a:avLst/>
          </a:prstGeom>
        </p:spPr>
        <p:txBody>
          <a:bodyPr vert="horz" lIns="0" tIns="0" rIns="91440" bIns="0" rtlCol="0" anchor="ctr"/>
          <a:lstStyle>
            <a:lvl1pPr algn="ctr" fontAlgn="auto">
              <a:spcBef>
                <a:spcPts val="0"/>
              </a:spcBef>
              <a:spcAft>
                <a:spcPts val="0"/>
              </a:spcAft>
              <a:defRPr sz="1200">
                <a:solidFill>
                  <a:schemeClr val="bg1"/>
                </a:solidFill>
                <a:latin typeface="Lucida Sans Unicode" panose="020B0602030504020204" pitchFamily="34" charset="0"/>
                <a:ea typeface="+mn-ea"/>
                <a:cs typeface="Lucida Sans Unicode" panose="020B0602030504020204" pitchFamily="34" charset="0"/>
              </a:defRPr>
            </a:lvl1pPr>
          </a:lstStyle>
          <a:p>
            <a:pPr>
              <a:defRPr/>
            </a:pPr>
            <a:fld id="{6E5DF93E-198B-4435-88A6-2B64DCC5E56E}" type="datetime3">
              <a:rPr lang="en-GB" smtClean="0"/>
              <a:t>12 March, 2015</a:t>
            </a:fld>
            <a:endParaRPr lang="en-GB" dirty="0"/>
          </a:p>
        </p:txBody>
      </p:sp>
      <p:sp>
        <p:nvSpPr>
          <p:cNvPr id="5" name="Footer Placeholder 4"/>
          <p:cNvSpPr>
            <a:spLocks noGrp="1"/>
          </p:cNvSpPr>
          <p:nvPr>
            <p:ph type="ftr" sz="quarter" idx="3"/>
          </p:nvPr>
        </p:nvSpPr>
        <p:spPr>
          <a:xfrm>
            <a:off x="2720751" y="6337300"/>
            <a:ext cx="6789962" cy="365125"/>
          </a:xfrm>
          <a:prstGeom prst="rect">
            <a:avLst/>
          </a:prstGeom>
        </p:spPr>
        <p:txBody>
          <a:bodyPr vert="horz" lIns="108000" tIns="0" rIns="108000" bIns="0" rtlCol="0" anchor="ctr"/>
          <a:lstStyle>
            <a:lvl1pPr algn="ctr" fontAlgn="auto">
              <a:spcBef>
                <a:spcPts val="0"/>
              </a:spcBef>
              <a:spcAft>
                <a:spcPts val="0"/>
              </a:spcAft>
              <a:defRPr sz="1200">
                <a:solidFill>
                  <a:schemeClr val="tx1"/>
                </a:solidFill>
                <a:latin typeface="Georgia" panose="02040502050405020303" pitchFamily="18" charset="0"/>
                <a:ea typeface="+mn-ea"/>
                <a:cs typeface="+mn-cs"/>
              </a:defRPr>
            </a:lvl1pPr>
          </a:lstStyle>
          <a:p>
            <a:pPr>
              <a:defRPr/>
            </a:pPr>
            <a:r>
              <a:rPr lang="en-GB"/>
              <a:t>POWERPOINT PRESENTATION TEMPLATE BLUE</a:t>
            </a:r>
          </a:p>
        </p:txBody>
      </p:sp>
      <p:sp>
        <p:nvSpPr>
          <p:cNvPr id="6" name="Slide Number Placeholder 5"/>
          <p:cNvSpPr>
            <a:spLocks noGrp="1"/>
          </p:cNvSpPr>
          <p:nvPr>
            <p:ph type="sldNum" sz="quarter" idx="4"/>
          </p:nvPr>
        </p:nvSpPr>
        <p:spPr>
          <a:xfrm>
            <a:off x="377825" y="6337300"/>
            <a:ext cx="514350" cy="365125"/>
          </a:xfrm>
          <a:prstGeom prst="rect">
            <a:avLst/>
          </a:prstGeom>
        </p:spPr>
        <p:txBody>
          <a:bodyPr vert="horz" lIns="0" tIns="0" rIns="0" bIns="0" rtlCol="0" anchor="ctr"/>
          <a:lstStyle>
            <a:lvl1pPr algn="ctr" fontAlgn="auto">
              <a:spcBef>
                <a:spcPts val="0"/>
              </a:spcBef>
              <a:spcAft>
                <a:spcPts val="0"/>
              </a:spcAft>
              <a:defRPr sz="1200">
                <a:solidFill>
                  <a:schemeClr val="bg1"/>
                </a:solidFill>
                <a:latin typeface="Lucida Sans Unicode" panose="020B0602030504020204" pitchFamily="34" charset="0"/>
                <a:ea typeface="+mn-ea"/>
                <a:cs typeface="Lucida Sans Unicode" panose="020B0602030504020204" pitchFamily="34" charset="0"/>
              </a:defRPr>
            </a:lvl1pPr>
          </a:lstStyle>
          <a:p>
            <a:pPr>
              <a:defRPr/>
            </a:pPr>
            <a:fld id="{8DE307BF-54B7-0146-86D6-2CD648EA2F2B}"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 id="2147484142" r:id="rId12"/>
    <p:sldLayoutId id="2147484143" r:id="rId13"/>
    <p:sldLayoutId id="2147484144" r:id="rId14"/>
    <p:sldLayoutId id="2147484145" r:id="rId15"/>
    <p:sldLayoutId id="2147484146" r:id="rId16"/>
    <p:sldLayoutId id="2147484147" r:id="rId17"/>
    <p:sldLayoutId id="2147484148" r:id="rId18"/>
    <p:sldLayoutId id="2147484149" r:id="rId19"/>
    <p:sldLayoutId id="2147484150" r:id="rId20"/>
    <p:sldLayoutId id="2147484151" r:id="rId21"/>
    <p:sldLayoutId id="2147484152" r:id="rId22"/>
    <p:sldLayoutId id="2147484153" r:id="rId23"/>
    <p:sldLayoutId id="2147484154" r:id="rId24"/>
    <p:sldLayoutId id="2147484155" r:id="rId25"/>
    <p:sldLayoutId id="2147484156" r:id="rId26"/>
    <p:sldLayoutId id="2147484157" r:id="rId27"/>
    <p:sldLayoutId id="2147484158" r:id="rId28"/>
    <p:sldLayoutId id="2147484159" r:id="rId29"/>
    <p:sldLayoutId id="2147484160" r:id="rId30"/>
    <p:sldLayoutId id="2147484161" r:id="rId31"/>
    <p:sldLayoutId id="2147484162" r:id="rId32"/>
    <p:sldLayoutId id="2147484163" r:id="rId33"/>
    <p:sldLayoutId id="2147484164" r:id="rId34"/>
  </p:sldLayoutIdLst>
  <p:hf hdr="0"/>
  <p:txStyles>
    <p:titleStyle>
      <a:lvl1pPr algn="l" rtl="0" eaLnBrk="1" fontAlgn="base" hangingPunct="1">
        <a:spcBef>
          <a:spcPct val="0"/>
        </a:spcBef>
        <a:spcAft>
          <a:spcPct val="0"/>
        </a:spcAft>
        <a:defRPr sz="3600" b="1" kern="1200">
          <a:solidFill>
            <a:srgbClr val="009FDF"/>
          </a:solidFill>
          <a:latin typeface="Georgia" panose="02040502050405020303" pitchFamily="18" charset="0"/>
          <a:ea typeface="ＭＳ Ｐゴシック" charset="0"/>
          <a:cs typeface="ＭＳ Ｐゴシック" charset="0"/>
        </a:defRPr>
      </a:lvl1pPr>
      <a:lvl2pPr algn="l" rtl="0" eaLnBrk="1" fontAlgn="base" hangingPunct="1">
        <a:spcBef>
          <a:spcPct val="0"/>
        </a:spcBef>
        <a:spcAft>
          <a:spcPct val="0"/>
        </a:spcAft>
        <a:defRPr sz="3600" b="1">
          <a:solidFill>
            <a:srgbClr val="009FDF"/>
          </a:solidFill>
          <a:latin typeface="Georgia" charset="0"/>
          <a:ea typeface="ＭＳ Ｐゴシック" charset="0"/>
          <a:cs typeface="ＭＳ Ｐゴシック" charset="0"/>
        </a:defRPr>
      </a:lvl2pPr>
      <a:lvl3pPr algn="l" rtl="0" eaLnBrk="1" fontAlgn="base" hangingPunct="1">
        <a:spcBef>
          <a:spcPct val="0"/>
        </a:spcBef>
        <a:spcAft>
          <a:spcPct val="0"/>
        </a:spcAft>
        <a:defRPr sz="3600" b="1">
          <a:solidFill>
            <a:srgbClr val="009FDF"/>
          </a:solidFill>
          <a:latin typeface="Georgia" charset="0"/>
          <a:ea typeface="ＭＳ Ｐゴシック" charset="0"/>
          <a:cs typeface="ＭＳ Ｐゴシック" charset="0"/>
        </a:defRPr>
      </a:lvl3pPr>
      <a:lvl4pPr algn="l" rtl="0" eaLnBrk="1" fontAlgn="base" hangingPunct="1">
        <a:spcBef>
          <a:spcPct val="0"/>
        </a:spcBef>
        <a:spcAft>
          <a:spcPct val="0"/>
        </a:spcAft>
        <a:defRPr sz="3600" b="1">
          <a:solidFill>
            <a:srgbClr val="009FDF"/>
          </a:solidFill>
          <a:latin typeface="Georgia" charset="0"/>
          <a:ea typeface="ＭＳ Ｐゴシック" charset="0"/>
          <a:cs typeface="ＭＳ Ｐゴシック" charset="0"/>
        </a:defRPr>
      </a:lvl4pPr>
      <a:lvl5pPr algn="l" rtl="0" eaLnBrk="1" fontAlgn="base" hangingPunct="1">
        <a:spcBef>
          <a:spcPct val="0"/>
        </a:spcBef>
        <a:spcAft>
          <a:spcPct val="0"/>
        </a:spcAft>
        <a:defRPr sz="3600" b="1">
          <a:solidFill>
            <a:srgbClr val="009FDF"/>
          </a:solidFill>
          <a:latin typeface="Georgia" charset="0"/>
          <a:ea typeface="ＭＳ Ｐゴシック" charset="0"/>
          <a:cs typeface="ＭＳ Ｐゴシック" charset="0"/>
        </a:defRPr>
      </a:lvl5pPr>
      <a:lvl6pPr marL="457200" algn="l" rtl="0" eaLnBrk="1" fontAlgn="base" hangingPunct="1">
        <a:spcBef>
          <a:spcPct val="0"/>
        </a:spcBef>
        <a:spcAft>
          <a:spcPct val="0"/>
        </a:spcAft>
        <a:defRPr sz="4000" b="1">
          <a:solidFill>
            <a:srgbClr val="693B68"/>
          </a:solidFill>
          <a:latin typeface="Georgia" charset="0"/>
          <a:ea typeface="ＭＳ Ｐゴシック" charset="0"/>
          <a:cs typeface="ＭＳ Ｐゴシック" charset="0"/>
        </a:defRPr>
      </a:lvl6pPr>
      <a:lvl7pPr marL="914400" algn="l" rtl="0" eaLnBrk="1" fontAlgn="base" hangingPunct="1">
        <a:spcBef>
          <a:spcPct val="0"/>
        </a:spcBef>
        <a:spcAft>
          <a:spcPct val="0"/>
        </a:spcAft>
        <a:defRPr sz="4000" b="1">
          <a:solidFill>
            <a:srgbClr val="693B68"/>
          </a:solidFill>
          <a:latin typeface="Georgia" charset="0"/>
          <a:ea typeface="ＭＳ Ｐゴシック" charset="0"/>
          <a:cs typeface="ＭＳ Ｐゴシック" charset="0"/>
        </a:defRPr>
      </a:lvl7pPr>
      <a:lvl8pPr marL="1371600" algn="l" rtl="0" eaLnBrk="1" fontAlgn="base" hangingPunct="1">
        <a:spcBef>
          <a:spcPct val="0"/>
        </a:spcBef>
        <a:spcAft>
          <a:spcPct val="0"/>
        </a:spcAft>
        <a:defRPr sz="4000" b="1">
          <a:solidFill>
            <a:srgbClr val="693B68"/>
          </a:solidFill>
          <a:latin typeface="Georgia" charset="0"/>
          <a:ea typeface="ＭＳ Ｐゴシック" charset="0"/>
          <a:cs typeface="ＭＳ Ｐゴシック" charset="0"/>
        </a:defRPr>
      </a:lvl8pPr>
      <a:lvl9pPr marL="1828800" algn="l" rtl="0" eaLnBrk="1" fontAlgn="base" hangingPunct="1">
        <a:spcBef>
          <a:spcPct val="0"/>
        </a:spcBef>
        <a:spcAft>
          <a:spcPct val="0"/>
        </a:spcAft>
        <a:defRPr sz="4000" b="1">
          <a:solidFill>
            <a:srgbClr val="693B68"/>
          </a:solidFill>
          <a:latin typeface="Georgia"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sz="2400" kern="1200">
          <a:solidFill>
            <a:schemeClr val="tx1"/>
          </a:solidFill>
          <a:latin typeface="Lucida Sans Unicode" panose="020B0602030504020204" pitchFamily="34" charset="0"/>
          <a:ea typeface="ＭＳ Ｐゴシック" charset="0"/>
          <a:cs typeface="Lucida Sans Unicode" panose="020B0602030504020204" pitchFamily="34" charset="0"/>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Lucida Sans Unicode" panose="020B0602030504020204" pitchFamily="34" charset="0"/>
          <a:ea typeface="ＭＳ Ｐゴシック" charset="0"/>
          <a:cs typeface="Lucida Sans Unicode" panose="020B0602030504020204" pitchFamily="34" charset="0"/>
        </a:defRPr>
      </a:lvl2pPr>
      <a:lvl3pPr marL="1143000" indent="-228600" algn="l" rtl="0" eaLnBrk="1" fontAlgn="base" hangingPunct="1">
        <a:spcBef>
          <a:spcPct val="20000"/>
        </a:spcBef>
        <a:spcAft>
          <a:spcPct val="0"/>
        </a:spcAft>
        <a:buFont typeface="Arial" charset="0"/>
        <a:buChar char="•"/>
        <a:defRPr kern="1200">
          <a:solidFill>
            <a:schemeClr val="tx1"/>
          </a:solidFill>
          <a:latin typeface="Lucida Sans Unicode" panose="020B0602030504020204" pitchFamily="34" charset="0"/>
          <a:ea typeface="ＭＳ Ｐゴシック" charset="0"/>
          <a:cs typeface="Lucida Sans Unicode" panose="020B0602030504020204" pitchFamily="34" charset="0"/>
        </a:defRPr>
      </a:lvl3pPr>
      <a:lvl4pPr marL="1600200" indent="-228600" algn="l" rtl="0" eaLnBrk="1" fontAlgn="base" hangingPunct="1">
        <a:spcBef>
          <a:spcPct val="20000"/>
        </a:spcBef>
        <a:spcAft>
          <a:spcPct val="0"/>
        </a:spcAft>
        <a:buFont typeface="Arial" charset="0"/>
        <a:buChar char="–"/>
        <a:defRPr sz="1600" kern="1200">
          <a:solidFill>
            <a:schemeClr val="tx1"/>
          </a:solidFill>
          <a:latin typeface="Lucida Sans Unicode" panose="020B0602030504020204" pitchFamily="34" charset="0"/>
          <a:ea typeface="ＭＳ Ｐゴシック" charset="0"/>
          <a:cs typeface="Lucida Sans Unicode" panose="020B0602030504020204" pitchFamily="34" charset="0"/>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Lucida Sans Unicode" panose="020B0602030504020204" pitchFamily="34" charset="0"/>
          <a:ea typeface="ＭＳ Ｐゴシック" charset="0"/>
          <a:cs typeface="Lucida Sans Unicode" panose="020B0602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k.elfving@bradford.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Current state of regulation of shale gas regulation in the UK</a:t>
            </a:r>
            <a:endParaRPr lang="en-GB" dirty="0"/>
          </a:p>
        </p:txBody>
      </p:sp>
      <p:sp>
        <p:nvSpPr>
          <p:cNvPr id="3" name="Subtitle 2"/>
          <p:cNvSpPr>
            <a:spLocks noGrp="1"/>
          </p:cNvSpPr>
          <p:nvPr>
            <p:ph type="subTitle" idx="1"/>
          </p:nvPr>
        </p:nvSpPr>
        <p:spPr/>
        <p:txBody>
          <a:bodyPr/>
          <a:lstStyle/>
          <a:p>
            <a:r>
              <a:rPr lang="en-GB" dirty="0" smtClean="0"/>
              <a:t>Dr </a:t>
            </a:r>
            <a:r>
              <a:rPr lang="en-GB" dirty="0" err="1" smtClean="0"/>
              <a:t>Sanna</a:t>
            </a:r>
            <a:r>
              <a:rPr lang="en-GB" dirty="0" smtClean="0"/>
              <a:t> </a:t>
            </a:r>
            <a:r>
              <a:rPr lang="en-GB" dirty="0" err="1" smtClean="0"/>
              <a:t>Elfving</a:t>
            </a:r>
            <a:endParaRPr lang="en-GB" dirty="0" smtClean="0"/>
          </a:p>
          <a:p>
            <a:r>
              <a:rPr lang="en-GB" dirty="0" smtClean="0">
                <a:hlinkClick r:id="rId2"/>
              </a:rPr>
              <a:t>s.k.elfving@bradford.ac.uk</a:t>
            </a:r>
            <a:endParaRPr lang="en-GB" dirty="0" smtClean="0"/>
          </a:p>
          <a:p>
            <a:r>
              <a:rPr lang="en-GB" dirty="0"/>
              <a:t>@</a:t>
            </a:r>
            <a:r>
              <a:rPr lang="en-GB" dirty="0" err="1" smtClean="0"/>
              <a:t>sannielfving</a:t>
            </a:r>
            <a:endParaRPr lang="en-GB" dirty="0"/>
          </a:p>
        </p:txBody>
      </p:sp>
      <p:sp>
        <p:nvSpPr>
          <p:cNvPr id="4" name="Date Placeholder 3"/>
          <p:cNvSpPr>
            <a:spLocks noGrp="1"/>
          </p:cNvSpPr>
          <p:nvPr>
            <p:ph type="dt" sz="half" idx="10"/>
          </p:nvPr>
        </p:nvSpPr>
        <p:spPr/>
        <p:txBody>
          <a:bodyPr/>
          <a:lstStyle/>
          <a:p>
            <a:pPr>
              <a:defRPr/>
            </a:pPr>
            <a:r>
              <a:rPr lang="en-GB" dirty="0" smtClean="0"/>
              <a:t>12  March 2015</a:t>
            </a: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DB554AD3-9B19-4646-AD3B-E6FFB30F6E5C}" type="slidenum">
              <a:rPr lang="en-GB" smtClean="0"/>
              <a:pPr>
                <a:defRPr/>
              </a:pPr>
              <a:t>1</a:t>
            </a:fld>
            <a:endParaRPr lang="en-GB" dirty="0"/>
          </a:p>
        </p:txBody>
      </p:sp>
    </p:spTree>
    <p:extLst>
      <p:ext uri="{BB962C8B-B14F-4D97-AF65-F5344CB8AC3E}">
        <p14:creationId xmlns:p14="http://schemas.microsoft.com/office/powerpoint/2010/main" val="4118607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Introduction</a:t>
            </a:r>
            <a:endParaRPr lang="en-GB" sz="3200" dirty="0"/>
          </a:p>
        </p:txBody>
      </p:sp>
      <p:sp>
        <p:nvSpPr>
          <p:cNvPr id="3" name="Content Placeholder 2"/>
          <p:cNvSpPr>
            <a:spLocks noGrp="1"/>
          </p:cNvSpPr>
          <p:nvPr>
            <p:ph idx="1"/>
          </p:nvPr>
        </p:nvSpPr>
        <p:spPr>
          <a:xfrm>
            <a:off x="1064568" y="1772816"/>
            <a:ext cx="8485605" cy="4465662"/>
          </a:xfrm>
          <a:solidFill>
            <a:schemeClr val="bg1"/>
          </a:solidFill>
        </p:spPr>
        <p:txBody>
          <a:bodyPr>
            <a:normAutofit fontScale="77500" lnSpcReduction="20000"/>
          </a:bodyPr>
          <a:lstStyle/>
          <a:p>
            <a:pPr marL="457200" lvl="1" indent="0">
              <a:buNone/>
            </a:pPr>
            <a:endParaRPr lang="en-GB" dirty="0">
              <a:solidFill>
                <a:schemeClr val="accent1"/>
              </a:solidFill>
            </a:endParaRPr>
          </a:p>
          <a:p>
            <a:pPr marL="400050"/>
            <a:r>
              <a:rPr lang="en-GB" dirty="0"/>
              <a:t>No specific shale gas related legislation </a:t>
            </a:r>
            <a:r>
              <a:rPr lang="en-GB" dirty="0" smtClean="0"/>
              <a:t>exists at </a:t>
            </a:r>
            <a:r>
              <a:rPr lang="en-GB" dirty="0"/>
              <a:t>the EU </a:t>
            </a:r>
            <a:r>
              <a:rPr lang="en-GB" dirty="0" smtClean="0"/>
              <a:t>level</a:t>
            </a:r>
          </a:p>
          <a:p>
            <a:pPr marL="400050"/>
            <a:endParaRPr lang="en-GB" dirty="0"/>
          </a:p>
          <a:p>
            <a:pPr marL="400050"/>
            <a:r>
              <a:rPr lang="en-GB" dirty="0"/>
              <a:t>Member States have the right to determine the conditions for exploiting their unconventional energy </a:t>
            </a:r>
            <a:r>
              <a:rPr lang="en-GB" dirty="0" smtClean="0"/>
              <a:t>resources</a:t>
            </a:r>
          </a:p>
          <a:p>
            <a:pPr marL="400050"/>
            <a:endParaRPr lang="en-GB" dirty="0"/>
          </a:p>
          <a:p>
            <a:pPr marL="400050"/>
            <a:r>
              <a:rPr lang="en-GB" dirty="0" smtClean="0"/>
              <a:t>Commission </a:t>
            </a:r>
            <a:r>
              <a:rPr lang="en-GB" dirty="0"/>
              <a:t>Recommendation on minimum principles for the exploration and production of unconventional sources of energy</a:t>
            </a:r>
          </a:p>
          <a:p>
            <a:pPr marL="400050"/>
            <a:endParaRPr lang="en-GB" dirty="0"/>
          </a:p>
          <a:p>
            <a:pPr marL="400050"/>
            <a:r>
              <a:rPr lang="en-GB" dirty="0" smtClean="0"/>
              <a:t>The UK </a:t>
            </a:r>
            <a:r>
              <a:rPr lang="en-GB" dirty="0"/>
              <a:t>regulatory regime for </a:t>
            </a:r>
            <a:r>
              <a:rPr lang="en-GB" dirty="0" smtClean="0"/>
              <a:t>the exploration </a:t>
            </a:r>
            <a:r>
              <a:rPr lang="en-GB" dirty="0"/>
              <a:t>and appraisal of unconventional </a:t>
            </a:r>
            <a:r>
              <a:rPr lang="en-GB" dirty="0" smtClean="0"/>
              <a:t>gas is </a:t>
            </a:r>
            <a:r>
              <a:rPr lang="en-GB" dirty="0"/>
              <a:t>consistent with the Commission </a:t>
            </a:r>
            <a:r>
              <a:rPr lang="en-GB" dirty="0" smtClean="0"/>
              <a:t>Recommendation</a:t>
            </a:r>
          </a:p>
          <a:p>
            <a:pPr marL="400050"/>
            <a:endParaRPr lang="en-GB" dirty="0" smtClean="0"/>
          </a:p>
          <a:p>
            <a:pPr marL="400050"/>
            <a:r>
              <a:rPr lang="en-GB" dirty="0" smtClean="0"/>
              <a:t>The </a:t>
            </a:r>
            <a:r>
              <a:rPr lang="en-GB" dirty="0"/>
              <a:t>UK regulatory framework </a:t>
            </a:r>
            <a:r>
              <a:rPr lang="en-GB" dirty="0" smtClean="0"/>
              <a:t>has </a:t>
            </a:r>
            <a:r>
              <a:rPr lang="en-GB" dirty="0"/>
              <a:t>been designed to address the environmental risks associated with hydraulic fracturing, and therefore, it is more comprehensive than in many other countries commercially exploiting these </a:t>
            </a:r>
            <a:r>
              <a:rPr lang="en-GB" dirty="0" smtClean="0"/>
              <a:t>resources</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r>
              <a:rPr lang="en-GB" dirty="0"/>
              <a:t>Commission Recommendation 2014/70/EU of 22 January 2014 on minimum principles for the exploration and production of hydrocarbons (such as shale gas) using high-volume hydraulic fracturing OJ [2014] L </a:t>
            </a:r>
            <a:r>
              <a:rPr lang="en-GB" dirty="0" smtClean="0"/>
              <a:t>39/72</a:t>
            </a: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2</a:t>
            </a:fld>
            <a:endParaRPr lang="en-GB" dirty="0"/>
          </a:p>
        </p:txBody>
      </p:sp>
    </p:spTree>
    <p:extLst>
      <p:ext uri="{BB962C8B-B14F-4D97-AF65-F5344CB8AC3E}">
        <p14:creationId xmlns:p14="http://schemas.microsoft.com/office/powerpoint/2010/main" val="3372949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What is hydraulic fracturing?</a:t>
            </a:r>
            <a:endParaRPr lang="en-GB" sz="3200" dirty="0"/>
          </a:p>
        </p:txBody>
      </p:sp>
      <p:pic>
        <p:nvPicPr>
          <p:cNvPr id="7" name="Content Placeholder 6"/>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280592" y="1611940"/>
            <a:ext cx="7488832" cy="5243196"/>
          </a:xfrm>
          <a:solidFill>
            <a:schemeClr val="bg1"/>
          </a:solidFill>
        </p:spPr>
      </p:pic>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3</a:t>
            </a:fld>
            <a:endParaRPr lang="en-GB" dirty="0"/>
          </a:p>
        </p:txBody>
      </p:sp>
    </p:spTree>
    <p:extLst>
      <p:ext uri="{BB962C8B-B14F-4D97-AF65-F5344CB8AC3E}">
        <p14:creationId xmlns:p14="http://schemas.microsoft.com/office/powerpoint/2010/main" val="3744834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First glance of the legislative framework</a:t>
            </a:r>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4</a:t>
            </a:fld>
            <a:endParaRPr lang="en-GB" dirty="0"/>
          </a:p>
        </p:txBody>
      </p:sp>
      <p:sp>
        <p:nvSpPr>
          <p:cNvPr id="9" name="Content Placeholder 8"/>
          <p:cNvSpPr>
            <a:spLocks noGrp="1"/>
          </p:cNvSpPr>
          <p:nvPr>
            <p:ph idx="1"/>
          </p:nvPr>
        </p:nvSpPr>
        <p:spPr/>
        <p:txBody>
          <a:bodyPr>
            <a:normAutofit fontScale="92500" lnSpcReduction="10000"/>
          </a:bodyPr>
          <a:lstStyle/>
          <a:p>
            <a:endParaRPr lang="en-GB" dirty="0" smtClean="0"/>
          </a:p>
          <a:p>
            <a:r>
              <a:rPr lang="en-GB" dirty="0" smtClean="0"/>
              <a:t>clear requirements </a:t>
            </a:r>
            <a:r>
              <a:rPr lang="en-GB" dirty="0"/>
              <a:t>for well integrity, disclosure of chemicals </a:t>
            </a:r>
            <a:r>
              <a:rPr lang="en-GB" dirty="0" smtClean="0"/>
              <a:t>and </a:t>
            </a:r>
            <a:r>
              <a:rPr lang="en-GB" dirty="0"/>
              <a:t>the need to avoid any potentially harmful impacts on </a:t>
            </a:r>
            <a:r>
              <a:rPr lang="en-GB" dirty="0" smtClean="0"/>
              <a:t>groundwater </a:t>
            </a:r>
            <a:r>
              <a:rPr lang="en-GB" dirty="0"/>
              <a:t>and surface </a:t>
            </a:r>
            <a:r>
              <a:rPr lang="en-GB" dirty="0" smtClean="0"/>
              <a:t>water</a:t>
            </a:r>
          </a:p>
          <a:p>
            <a:endParaRPr lang="en-GB" dirty="0"/>
          </a:p>
          <a:p>
            <a:r>
              <a:rPr lang="en-GB" dirty="0" smtClean="0"/>
              <a:t>Questions </a:t>
            </a:r>
            <a:r>
              <a:rPr lang="en-GB" dirty="0"/>
              <a:t>remain over environmental impact </a:t>
            </a:r>
            <a:r>
              <a:rPr lang="en-GB" dirty="0" smtClean="0"/>
              <a:t>assessments, baseline </a:t>
            </a:r>
            <a:r>
              <a:rPr lang="en-GB" dirty="0"/>
              <a:t>monitoring </a:t>
            </a:r>
            <a:r>
              <a:rPr lang="en-GB" dirty="0" smtClean="0"/>
              <a:t>(non-legislative requirement) and practicability </a:t>
            </a:r>
            <a:r>
              <a:rPr lang="en-GB" dirty="0"/>
              <a:t>of the </a:t>
            </a:r>
            <a:r>
              <a:rPr lang="en-GB" dirty="0" smtClean="0"/>
              <a:t>regime </a:t>
            </a:r>
          </a:p>
          <a:p>
            <a:endParaRPr lang="en-GB" dirty="0"/>
          </a:p>
          <a:p>
            <a:r>
              <a:rPr lang="en-GB" dirty="0" smtClean="0"/>
              <a:t>Current regulatory </a:t>
            </a:r>
            <a:r>
              <a:rPr lang="en-GB" dirty="0"/>
              <a:t>framework has been described as ‘unnecessarily complicated’ and ‘bureaucratic</a:t>
            </a:r>
            <a:r>
              <a:rPr lang="en-GB" dirty="0" smtClean="0"/>
              <a:t>’</a:t>
            </a:r>
          </a:p>
          <a:p>
            <a:pPr marL="0" indent="0">
              <a:buNone/>
            </a:pPr>
            <a:r>
              <a:rPr lang="en-GB" dirty="0" smtClean="0"/>
              <a:t> </a:t>
            </a:r>
            <a:endParaRPr lang="en-GB" dirty="0"/>
          </a:p>
          <a:p>
            <a:r>
              <a:rPr lang="en-GB" dirty="0" smtClean="0"/>
              <a:t>Very </a:t>
            </a:r>
            <a:r>
              <a:rPr lang="en-GB" dirty="0"/>
              <a:t>few permits have been issued to the industry thus </a:t>
            </a:r>
            <a:r>
              <a:rPr lang="en-GB" dirty="0" smtClean="0"/>
              <a:t>far</a:t>
            </a:r>
            <a:endParaRPr lang="en-GB" dirty="0"/>
          </a:p>
        </p:txBody>
      </p:sp>
    </p:spTree>
    <p:extLst>
      <p:ext uri="{BB962C8B-B14F-4D97-AF65-F5344CB8AC3E}">
        <p14:creationId xmlns:p14="http://schemas.microsoft.com/office/powerpoint/2010/main" val="2097553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Likely </a:t>
            </a:r>
            <a:r>
              <a:rPr lang="en-GB" dirty="0"/>
              <a:t>causes of </a:t>
            </a:r>
            <a:r>
              <a:rPr lang="en-GB" dirty="0" smtClean="0"/>
              <a:t>delays</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5</a:t>
            </a:fld>
            <a:endParaRPr lang="en-GB" dirty="0"/>
          </a:p>
        </p:txBody>
      </p:sp>
      <p:sp>
        <p:nvSpPr>
          <p:cNvPr id="9" name="Content Placeholder 8"/>
          <p:cNvSpPr>
            <a:spLocks noGrp="1"/>
          </p:cNvSpPr>
          <p:nvPr>
            <p:ph idx="1"/>
          </p:nvPr>
        </p:nvSpPr>
        <p:spPr/>
        <p:txBody>
          <a:bodyPr>
            <a:normAutofit lnSpcReduction="10000"/>
          </a:bodyPr>
          <a:lstStyle/>
          <a:p>
            <a:endParaRPr lang="en-GB" dirty="0" smtClean="0"/>
          </a:p>
          <a:p>
            <a:r>
              <a:rPr lang="en-GB" dirty="0" smtClean="0"/>
              <a:t>Stringent environmental requirements &amp; lengthy licencing procedures </a:t>
            </a:r>
          </a:p>
          <a:p>
            <a:endParaRPr lang="en-GB" dirty="0" smtClean="0"/>
          </a:p>
          <a:p>
            <a:r>
              <a:rPr lang="en-GB" dirty="0" smtClean="0"/>
              <a:t>Multiple </a:t>
            </a:r>
            <a:r>
              <a:rPr lang="en-GB" dirty="0"/>
              <a:t>government departments and agencies sharing responsibilities over various parts of the </a:t>
            </a:r>
            <a:r>
              <a:rPr lang="en-GB" dirty="0" smtClean="0"/>
              <a:t>regime</a:t>
            </a:r>
          </a:p>
          <a:p>
            <a:endParaRPr lang="en-GB" dirty="0" smtClean="0"/>
          </a:p>
          <a:p>
            <a:r>
              <a:rPr lang="en-GB" dirty="0" smtClean="0"/>
              <a:t>Underground access</a:t>
            </a:r>
          </a:p>
          <a:p>
            <a:endParaRPr lang="en-GB" dirty="0"/>
          </a:p>
          <a:p>
            <a:r>
              <a:rPr lang="en-GB" dirty="0" smtClean="0"/>
              <a:t>Political unwillingness to proceed</a:t>
            </a:r>
            <a:endParaRPr lang="en-GB" dirty="0"/>
          </a:p>
        </p:txBody>
      </p:sp>
    </p:spTree>
    <p:extLst>
      <p:ext uri="{BB962C8B-B14F-4D97-AF65-F5344CB8AC3E}">
        <p14:creationId xmlns:p14="http://schemas.microsoft.com/office/powerpoint/2010/main" val="2321545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UK </a:t>
            </a:r>
            <a:r>
              <a:rPr lang="en-GB" dirty="0" smtClean="0"/>
              <a:t>shale gas regime</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6</a:t>
            </a:fld>
            <a:endParaRPr lang="en-GB" dirty="0"/>
          </a:p>
        </p:txBody>
      </p:sp>
      <p:sp>
        <p:nvSpPr>
          <p:cNvPr id="9" name="Content Placeholder 8"/>
          <p:cNvSpPr>
            <a:spLocks noGrp="1"/>
          </p:cNvSpPr>
          <p:nvPr>
            <p:ph idx="1"/>
          </p:nvPr>
        </p:nvSpPr>
        <p:spPr/>
        <p:txBody>
          <a:bodyPr>
            <a:normAutofit fontScale="77500" lnSpcReduction="20000"/>
          </a:bodyPr>
          <a:lstStyle/>
          <a:p>
            <a:endParaRPr lang="en-GB" dirty="0" smtClean="0"/>
          </a:p>
          <a:p>
            <a:r>
              <a:rPr lang="en-GB" dirty="0" smtClean="0"/>
              <a:t>No specific shale gas regime exists</a:t>
            </a:r>
          </a:p>
          <a:p>
            <a:endParaRPr lang="en-GB" dirty="0" smtClean="0"/>
          </a:p>
          <a:p>
            <a:r>
              <a:rPr lang="en-GB" dirty="0" smtClean="0"/>
              <a:t>Existing legislation on oil </a:t>
            </a:r>
            <a:r>
              <a:rPr lang="en-GB" dirty="0"/>
              <a:t>&amp; gas development </a:t>
            </a:r>
            <a:r>
              <a:rPr lang="en-GB" dirty="0" smtClean="0"/>
              <a:t>covers most aspects from the </a:t>
            </a:r>
            <a:r>
              <a:rPr lang="en-GB" dirty="0"/>
              <a:t>initial exploration right </a:t>
            </a:r>
            <a:r>
              <a:rPr lang="en-GB" dirty="0" smtClean="0"/>
              <a:t>to </a:t>
            </a:r>
            <a:r>
              <a:rPr lang="en-GB" dirty="0"/>
              <a:t>the decommissioning of </a:t>
            </a:r>
            <a:r>
              <a:rPr lang="en-GB" dirty="0" smtClean="0"/>
              <a:t>wells</a:t>
            </a:r>
          </a:p>
          <a:p>
            <a:endParaRPr lang="en-GB" dirty="0"/>
          </a:p>
          <a:p>
            <a:r>
              <a:rPr lang="en-GB" dirty="0" smtClean="0"/>
              <a:t>The </a:t>
            </a:r>
            <a:r>
              <a:rPr lang="en-GB" dirty="0"/>
              <a:t>regulatory roadmap </a:t>
            </a:r>
            <a:r>
              <a:rPr lang="en-GB" dirty="0" smtClean="0"/>
              <a:t>of the </a:t>
            </a:r>
            <a:r>
              <a:rPr lang="en-GB" dirty="0"/>
              <a:t>Department of Energy and Climate Change </a:t>
            </a:r>
            <a:r>
              <a:rPr lang="en-GB" dirty="0" smtClean="0"/>
              <a:t>covers the </a:t>
            </a:r>
            <a:r>
              <a:rPr lang="en-GB" i="1" dirty="0"/>
              <a:t>exploration</a:t>
            </a:r>
            <a:r>
              <a:rPr lang="en-GB" dirty="0"/>
              <a:t> and </a:t>
            </a:r>
            <a:r>
              <a:rPr lang="en-GB" i="1" dirty="0"/>
              <a:t>appraisal</a:t>
            </a:r>
            <a:r>
              <a:rPr lang="en-GB" dirty="0"/>
              <a:t> </a:t>
            </a:r>
            <a:r>
              <a:rPr lang="en-GB" dirty="0" smtClean="0"/>
              <a:t>phases</a:t>
            </a:r>
          </a:p>
          <a:p>
            <a:endParaRPr lang="en-GB" dirty="0" smtClean="0"/>
          </a:p>
          <a:p>
            <a:r>
              <a:rPr lang="en-GB" dirty="0" smtClean="0"/>
              <a:t>Actual </a:t>
            </a:r>
            <a:r>
              <a:rPr lang="en-GB" dirty="0"/>
              <a:t>production phase </a:t>
            </a:r>
            <a:r>
              <a:rPr lang="en-GB" dirty="0" smtClean="0"/>
              <a:t>must </a:t>
            </a:r>
            <a:r>
              <a:rPr lang="en-GB" dirty="0"/>
              <a:t>be complemented by additional </a:t>
            </a:r>
            <a:r>
              <a:rPr lang="en-GB" dirty="0" smtClean="0"/>
              <a:t>rules</a:t>
            </a:r>
          </a:p>
          <a:p>
            <a:endParaRPr lang="en-GB" dirty="0"/>
          </a:p>
          <a:p>
            <a:r>
              <a:rPr lang="en-GB" dirty="0" smtClean="0"/>
              <a:t>Suggestions to reduce </a:t>
            </a:r>
            <a:r>
              <a:rPr lang="en-GB" dirty="0"/>
              <a:t>the complexity of the regulatory </a:t>
            </a:r>
            <a:r>
              <a:rPr lang="en-GB" dirty="0" smtClean="0"/>
              <a:t>regime (a </a:t>
            </a:r>
            <a:r>
              <a:rPr lang="en-GB" dirty="0"/>
              <a:t>single body to lead the regulatory </a:t>
            </a:r>
            <a:r>
              <a:rPr lang="en-GB" dirty="0" smtClean="0"/>
              <a:t>responsibilities)</a:t>
            </a:r>
          </a:p>
          <a:p>
            <a:endParaRPr lang="en-GB" dirty="0" smtClean="0"/>
          </a:p>
          <a:p>
            <a:r>
              <a:rPr lang="en-GB" dirty="0" smtClean="0"/>
              <a:t>Reorganisation </a:t>
            </a:r>
            <a:r>
              <a:rPr lang="en-GB" dirty="0"/>
              <a:t>of responsibilities </a:t>
            </a:r>
            <a:r>
              <a:rPr lang="en-GB" dirty="0" smtClean="0"/>
              <a:t>may </a:t>
            </a:r>
            <a:r>
              <a:rPr lang="en-GB" dirty="0"/>
              <a:t>delay approval of shale gas </a:t>
            </a:r>
            <a:r>
              <a:rPr lang="en-GB" dirty="0" smtClean="0"/>
              <a:t>operations</a:t>
            </a:r>
          </a:p>
          <a:p>
            <a:endParaRPr lang="en-GB" dirty="0"/>
          </a:p>
          <a:p>
            <a:endParaRPr lang="en-GB" dirty="0" smtClean="0"/>
          </a:p>
          <a:p>
            <a:endParaRPr lang="en-GB" dirty="0"/>
          </a:p>
        </p:txBody>
      </p:sp>
    </p:spTree>
    <p:extLst>
      <p:ext uri="{BB962C8B-B14F-4D97-AF65-F5344CB8AC3E}">
        <p14:creationId xmlns:p14="http://schemas.microsoft.com/office/powerpoint/2010/main" val="1243553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544" y="692696"/>
            <a:ext cx="8485605" cy="780762"/>
          </a:xfrm>
        </p:spPr>
        <p:txBody>
          <a:bodyPr/>
          <a:lstStyle/>
          <a:p>
            <a:r>
              <a:rPr lang="en-GB" dirty="0" smtClean="0"/>
              <a:t>Licencing/consent</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7</a:t>
            </a:fld>
            <a:endParaRPr lang="en-GB" dirty="0"/>
          </a:p>
        </p:txBody>
      </p:sp>
      <p:sp>
        <p:nvSpPr>
          <p:cNvPr id="9" name="Content Placeholder 8"/>
          <p:cNvSpPr>
            <a:spLocks noGrp="1"/>
          </p:cNvSpPr>
          <p:nvPr>
            <p:ph idx="1"/>
          </p:nvPr>
        </p:nvSpPr>
        <p:spPr/>
        <p:txBody>
          <a:bodyPr>
            <a:normAutofit fontScale="92500" lnSpcReduction="20000"/>
          </a:bodyPr>
          <a:lstStyle/>
          <a:p>
            <a:r>
              <a:rPr lang="en-GB" dirty="0" smtClean="0"/>
              <a:t>The </a:t>
            </a:r>
            <a:r>
              <a:rPr lang="en-GB" dirty="0"/>
              <a:t>process of obtaining consent to drill a shale gas well is the same as for conventional </a:t>
            </a:r>
            <a:r>
              <a:rPr lang="en-GB" dirty="0" smtClean="0"/>
              <a:t>gas</a:t>
            </a:r>
          </a:p>
          <a:p>
            <a:endParaRPr lang="en-GB" dirty="0" smtClean="0"/>
          </a:p>
          <a:p>
            <a:r>
              <a:rPr lang="en-GB" dirty="0" smtClean="0"/>
              <a:t>Licences </a:t>
            </a:r>
            <a:r>
              <a:rPr lang="en-GB" dirty="0"/>
              <a:t>to explore for and produce shale gas are issued by the Office of Unconventional Gas and </a:t>
            </a:r>
            <a:r>
              <a:rPr lang="en-GB" dirty="0" smtClean="0"/>
              <a:t>Oil (part </a:t>
            </a:r>
            <a:r>
              <a:rPr lang="en-GB" dirty="0"/>
              <a:t>of the Department for Energy and Climate </a:t>
            </a:r>
            <a:r>
              <a:rPr lang="en-GB" dirty="0" smtClean="0"/>
              <a:t>Change)</a:t>
            </a:r>
          </a:p>
          <a:p>
            <a:endParaRPr lang="en-GB" dirty="0"/>
          </a:p>
          <a:p>
            <a:r>
              <a:rPr lang="en-GB" dirty="0" smtClean="0"/>
              <a:t>Issued </a:t>
            </a:r>
            <a:r>
              <a:rPr lang="en-GB" dirty="0"/>
              <a:t>through a competitive process under </a:t>
            </a:r>
            <a:r>
              <a:rPr lang="en-GB" dirty="0" smtClean="0"/>
              <a:t>s. </a:t>
            </a:r>
            <a:r>
              <a:rPr lang="en-GB" dirty="0"/>
              <a:t>3(1) of the </a:t>
            </a:r>
            <a:r>
              <a:rPr lang="en-GB" i="1" dirty="0"/>
              <a:t>Petroleum Act </a:t>
            </a:r>
            <a:r>
              <a:rPr lang="en-GB" dirty="0" smtClean="0"/>
              <a:t>1998</a:t>
            </a:r>
          </a:p>
          <a:p>
            <a:endParaRPr lang="en-GB" dirty="0"/>
          </a:p>
          <a:p>
            <a:r>
              <a:rPr lang="en-GB" dirty="0" smtClean="0"/>
              <a:t>Although s. </a:t>
            </a:r>
            <a:r>
              <a:rPr lang="en-GB" dirty="0"/>
              <a:t>2(1</a:t>
            </a:r>
            <a:r>
              <a:rPr lang="en-GB" dirty="0" smtClean="0"/>
              <a:t>)-(2</a:t>
            </a:r>
            <a:r>
              <a:rPr lang="en-GB" dirty="0"/>
              <a:t>) of the 1998 Act </a:t>
            </a:r>
            <a:r>
              <a:rPr lang="en-GB" dirty="0" smtClean="0"/>
              <a:t>vests </a:t>
            </a:r>
            <a:r>
              <a:rPr lang="en-GB" dirty="0"/>
              <a:t>the exclusive right for searching and boring for petroleum </a:t>
            </a:r>
            <a:r>
              <a:rPr lang="en-GB" dirty="0" smtClean="0"/>
              <a:t>and </a:t>
            </a:r>
            <a:r>
              <a:rPr lang="en-GB" dirty="0"/>
              <a:t>ownership to hydrocarbon resources to the </a:t>
            </a:r>
            <a:r>
              <a:rPr lang="en-GB" dirty="0" smtClean="0"/>
              <a:t>Crown, </a:t>
            </a:r>
            <a:r>
              <a:rPr lang="en-GB" dirty="0"/>
              <a:t>a production </a:t>
            </a:r>
            <a:r>
              <a:rPr lang="en-GB" i="1" dirty="0" smtClean="0"/>
              <a:t>licence </a:t>
            </a:r>
            <a:r>
              <a:rPr lang="en-GB" i="1" dirty="0"/>
              <a:t>grants exclusivity </a:t>
            </a:r>
            <a:r>
              <a:rPr lang="en-GB" dirty="0"/>
              <a:t>to operators in a specified licence </a:t>
            </a:r>
            <a:r>
              <a:rPr lang="en-GB" dirty="0" smtClean="0"/>
              <a:t>area</a:t>
            </a:r>
            <a:endParaRPr lang="en-GB" dirty="0"/>
          </a:p>
          <a:p>
            <a:endParaRPr lang="en-GB" dirty="0" smtClean="0"/>
          </a:p>
          <a:p>
            <a:endParaRPr lang="en-GB" dirty="0"/>
          </a:p>
        </p:txBody>
      </p:sp>
    </p:spTree>
    <p:extLst>
      <p:ext uri="{BB962C8B-B14F-4D97-AF65-F5344CB8AC3E}">
        <p14:creationId xmlns:p14="http://schemas.microsoft.com/office/powerpoint/2010/main" val="4120437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544" y="692696"/>
            <a:ext cx="8485605" cy="780762"/>
          </a:xfrm>
        </p:spPr>
        <p:txBody>
          <a:bodyPr/>
          <a:lstStyle/>
          <a:p>
            <a:r>
              <a:rPr lang="en-GB" dirty="0" smtClean="0"/>
              <a:t>Licencing/consent</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8</a:t>
            </a:fld>
            <a:endParaRPr lang="en-GB" dirty="0"/>
          </a:p>
        </p:txBody>
      </p:sp>
      <p:sp>
        <p:nvSpPr>
          <p:cNvPr id="9" name="Content Placeholder 8"/>
          <p:cNvSpPr>
            <a:spLocks noGrp="1"/>
          </p:cNvSpPr>
          <p:nvPr>
            <p:ph idx="1"/>
          </p:nvPr>
        </p:nvSpPr>
        <p:spPr/>
        <p:txBody>
          <a:bodyPr>
            <a:normAutofit/>
          </a:bodyPr>
          <a:lstStyle/>
          <a:p>
            <a:r>
              <a:rPr lang="en-GB" dirty="0" smtClean="0"/>
              <a:t>The </a:t>
            </a:r>
            <a:r>
              <a:rPr lang="en-GB" dirty="0"/>
              <a:t>initial licence round does not grant a right to drill a well, operators may commence seismic </a:t>
            </a:r>
            <a:r>
              <a:rPr lang="en-GB" dirty="0" smtClean="0"/>
              <a:t>surveys</a:t>
            </a:r>
          </a:p>
          <a:p>
            <a:endParaRPr lang="en-GB" dirty="0" smtClean="0"/>
          </a:p>
          <a:p>
            <a:r>
              <a:rPr lang="en-GB" dirty="0" smtClean="0"/>
              <a:t>Notification to landowners </a:t>
            </a:r>
            <a:r>
              <a:rPr lang="en-GB" dirty="0"/>
              <a:t>and the planning authorities of </a:t>
            </a:r>
            <a:r>
              <a:rPr lang="en-GB" dirty="0" smtClean="0"/>
              <a:t>the </a:t>
            </a:r>
            <a:r>
              <a:rPr lang="en-GB" dirty="0"/>
              <a:t>plans to conduct seismic </a:t>
            </a:r>
            <a:r>
              <a:rPr lang="en-GB" dirty="0" smtClean="0"/>
              <a:t>surveys</a:t>
            </a:r>
          </a:p>
          <a:p>
            <a:endParaRPr lang="en-GB" dirty="0" smtClean="0"/>
          </a:p>
          <a:p>
            <a:r>
              <a:rPr lang="en-GB" dirty="0" smtClean="0"/>
              <a:t>right </a:t>
            </a:r>
            <a:r>
              <a:rPr lang="en-GB" dirty="0"/>
              <a:t>to use deep-level land </a:t>
            </a:r>
            <a:r>
              <a:rPr lang="en-GB" dirty="0" smtClean="0"/>
              <a:t>within </a:t>
            </a:r>
            <a:r>
              <a:rPr lang="en-GB" dirty="0"/>
              <a:t>a landward area </a:t>
            </a:r>
            <a:r>
              <a:rPr lang="en-GB" b="1" dirty="0"/>
              <a:t>at a depth of at least </a:t>
            </a:r>
            <a:r>
              <a:rPr lang="en-GB" b="1" dirty="0" smtClean="0"/>
              <a:t>300m</a:t>
            </a:r>
            <a:r>
              <a:rPr lang="en-GB" dirty="0" smtClean="0"/>
              <a:t> </a:t>
            </a:r>
            <a:r>
              <a:rPr lang="en-GB" b="1" dirty="0"/>
              <a:t>below surface </a:t>
            </a:r>
            <a:r>
              <a:rPr lang="en-GB" b="1" dirty="0" smtClean="0"/>
              <a:t>level</a:t>
            </a:r>
            <a:r>
              <a:rPr lang="en-GB" dirty="0" smtClean="0"/>
              <a:t> ‘in </a:t>
            </a:r>
            <a:r>
              <a:rPr lang="en-GB" dirty="0"/>
              <a:t>any way for the purposes of exploiting petroleum or deep geothermal energy’ under </a:t>
            </a:r>
            <a:r>
              <a:rPr lang="en-GB" dirty="0" smtClean="0"/>
              <a:t>s. 43 of the </a:t>
            </a:r>
            <a:r>
              <a:rPr lang="en-GB" i="1" dirty="0"/>
              <a:t>Infrastructure Act </a:t>
            </a:r>
            <a:r>
              <a:rPr lang="en-GB" dirty="0" smtClean="0"/>
              <a:t>2015</a:t>
            </a:r>
          </a:p>
          <a:p>
            <a:endParaRPr lang="en-GB" dirty="0"/>
          </a:p>
        </p:txBody>
      </p:sp>
    </p:spTree>
    <p:extLst>
      <p:ext uri="{BB962C8B-B14F-4D97-AF65-F5344CB8AC3E}">
        <p14:creationId xmlns:p14="http://schemas.microsoft.com/office/powerpoint/2010/main" val="2675819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544" y="692696"/>
            <a:ext cx="8485605" cy="780762"/>
          </a:xfrm>
        </p:spPr>
        <p:txBody>
          <a:bodyPr/>
          <a:lstStyle/>
          <a:p>
            <a:r>
              <a:rPr lang="en-GB" dirty="0"/>
              <a:t>Planning permission</a:t>
            </a:r>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9</a:t>
            </a:fld>
            <a:endParaRPr lang="en-GB" dirty="0"/>
          </a:p>
        </p:txBody>
      </p:sp>
      <p:sp>
        <p:nvSpPr>
          <p:cNvPr id="9" name="Content Placeholder 8"/>
          <p:cNvSpPr>
            <a:spLocks noGrp="1"/>
          </p:cNvSpPr>
          <p:nvPr>
            <p:ph idx="1"/>
          </p:nvPr>
        </p:nvSpPr>
        <p:spPr/>
        <p:txBody>
          <a:bodyPr>
            <a:normAutofit fontScale="62500" lnSpcReduction="20000"/>
          </a:bodyPr>
          <a:lstStyle/>
          <a:p>
            <a:r>
              <a:rPr lang="en-GB" dirty="0" smtClean="0"/>
              <a:t>For exploratory </a:t>
            </a:r>
            <a:r>
              <a:rPr lang="en-GB" dirty="0"/>
              <a:t>and appraisal work </a:t>
            </a:r>
            <a:r>
              <a:rPr lang="en-GB" dirty="0" smtClean="0"/>
              <a:t>a </a:t>
            </a:r>
            <a:r>
              <a:rPr lang="en-GB" dirty="0"/>
              <a:t>planning permission </a:t>
            </a:r>
            <a:r>
              <a:rPr lang="en-GB" dirty="0" smtClean="0"/>
              <a:t>must be obtained from </a:t>
            </a:r>
            <a:r>
              <a:rPr lang="en-GB" dirty="0"/>
              <a:t>the relevant local </a:t>
            </a:r>
            <a:r>
              <a:rPr lang="en-GB" dirty="0" smtClean="0"/>
              <a:t>authorities</a:t>
            </a:r>
          </a:p>
          <a:p>
            <a:endParaRPr lang="en-GB" dirty="0"/>
          </a:p>
          <a:p>
            <a:r>
              <a:rPr lang="en-GB" dirty="0" smtClean="0"/>
              <a:t>Planning </a:t>
            </a:r>
            <a:r>
              <a:rPr lang="en-GB" dirty="0"/>
              <a:t>applications </a:t>
            </a:r>
            <a:r>
              <a:rPr lang="en-GB" dirty="0" smtClean="0"/>
              <a:t>are determined in </a:t>
            </a:r>
            <a:r>
              <a:rPr lang="en-GB" dirty="0"/>
              <a:t>accordance with the </a:t>
            </a:r>
            <a:r>
              <a:rPr lang="en-GB" i="1" dirty="0"/>
              <a:t>Town and Country Planning Act</a:t>
            </a:r>
            <a:r>
              <a:rPr lang="en-GB" dirty="0"/>
              <a:t> </a:t>
            </a:r>
            <a:r>
              <a:rPr lang="en-GB" dirty="0" smtClean="0"/>
              <a:t>1990</a:t>
            </a:r>
          </a:p>
          <a:p>
            <a:endParaRPr lang="en-GB" dirty="0" smtClean="0"/>
          </a:p>
          <a:p>
            <a:r>
              <a:rPr lang="en-GB" dirty="0" smtClean="0"/>
              <a:t>The </a:t>
            </a:r>
            <a:r>
              <a:rPr lang="en-GB" dirty="0"/>
              <a:t>permission is granted for wells and well </a:t>
            </a:r>
            <a:r>
              <a:rPr lang="en-GB" dirty="0" smtClean="0"/>
              <a:t>pads </a:t>
            </a:r>
          </a:p>
          <a:p>
            <a:endParaRPr lang="en-GB" dirty="0"/>
          </a:p>
          <a:p>
            <a:r>
              <a:rPr lang="en-GB" dirty="0" smtClean="0"/>
              <a:t>Authorities </a:t>
            </a:r>
            <a:r>
              <a:rPr lang="en-GB" dirty="0"/>
              <a:t>are likely to </a:t>
            </a:r>
            <a:r>
              <a:rPr lang="en-GB" dirty="0" smtClean="0"/>
              <a:t>scrutinise issues such as proposed location of the site; impacts on surface and ground water (a </a:t>
            </a:r>
            <a:r>
              <a:rPr lang="en-GB" dirty="0"/>
              <a:t>risk to fresh water </a:t>
            </a:r>
            <a:r>
              <a:rPr lang="en-GB" dirty="0" smtClean="0"/>
              <a:t>resources; increased </a:t>
            </a:r>
            <a:r>
              <a:rPr lang="en-GB" dirty="0"/>
              <a:t>traffic volumes; possible on-site storage facilities; noise generated by activities; potential for induced seismicity and generation of </a:t>
            </a:r>
            <a:r>
              <a:rPr lang="en-GB" dirty="0" smtClean="0"/>
              <a:t>waste</a:t>
            </a:r>
          </a:p>
          <a:p>
            <a:endParaRPr lang="en-GB" dirty="0"/>
          </a:p>
          <a:p>
            <a:r>
              <a:rPr lang="en-GB" dirty="0"/>
              <a:t>If planning permission is granted, the local planning authority will monitor and inspect </a:t>
            </a:r>
            <a:r>
              <a:rPr lang="en-GB" dirty="0" smtClean="0"/>
              <a:t>shale </a:t>
            </a:r>
            <a:r>
              <a:rPr lang="en-GB" dirty="0"/>
              <a:t>gas operations to ensure </a:t>
            </a:r>
            <a:r>
              <a:rPr lang="en-GB" dirty="0" smtClean="0"/>
              <a:t>compliance </a:t>
            </a:r>
            <a:r>
              <a:rPr lang="en-GB" dirty="0"/>
              <a:t>with any permit conditions before issuing the permit</a:t>
            </a:r>
          </a:p>
          <a:p>
            <a:endParaRPr lang="en-GB" dirty="0"/>
          </a:p>
          <a:p>
            <a:r>
              <a:rPr lang="en-GB" dirty="0" smtClean="0"/>
              <a:t>Should </a:t>
            </a:r>
            <a:r>
              <a:rPr lang="en-GB" dirty="0"/>
              <a:t>the local authority refuse the planning permission, operators may appeal the Secretary of State for Communities and Local Governments under </a:t>
            </a:r>
            <a:r>
              <a:rPr lang="en-GB" dirty="0" smtClean="0"/>
              <a:t>s </a:t>
            </a:r>
            <a:r>
              <a:rPr lang="en-GB" dirty="0"/>
              <a:t>78 of the </a:t>
            </a:r>
            <a:r>
              <a:rPr lang="en-GB" i="1" dirty="0"/>
              <a:t>Town and Country Planning Act </a:t>
            </a:r>
            <a:r>
              <a:rPr lang="en-GB" dirty="0" smtClean="0"/>
              <a:t>1990</a:t>
            </a:r>
          </a:p>
          <a:p>
            <a:endParaRPr lang="en-GB" dirty="0"/>
          </a:p>
        </p:txBody>
      </p:sp>
    </p:spTree>
    <p:extLst>
      <p:ext uri="{BB962C8B-B14F-4D97-AF65-F5344CB8AC3E}">
        <p14:creationId xmlns:p14="http://schemas.microsoft.com/office/powerpoint/2010/main" val="3962061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i="1" dirty="0"/>
              <a:t>Environmental Permitting </a:t>
            </a:r>
            <a:r>
              <a:rPr lang="en-GB" sz="3200" i="1" dirty="0" smtClean="0"/>
              <a:t>Regulations 2010</a:t>
            </a:r>
            <a:endParaRPr lang="en-GB" sz="3200" i="1" dirty="0"/>
          </a:p>
        </p:txBody>
      </p:sp>
      <p:sp>
        <p:nvSpPr>
          <p:cNvPr id="3" name="Content Placeholder 2"/>
          <p:cNvSpPr>
            <a:spLocks noGrp="1"/>
          </p:cNvSpPr>
          <p:nvPr>
            <p:ph idx="1"/>
          </p:nvPr>
        </p:nvSpPr>
        <p:spPr/>
        <p:txBody>
          <a:bodyPr>
            <a:normAutofit lnSpcReduction="10000"/>
          </a:bodyPr>
          <a:lstStyle/>
          <a:p>
            <a:pPr marL="0" indent="0">
              <a:buNone/>
            </a:pPr>
            <a:endParaRPr lang="en-GB" dirty="0" smtClean="0"/>
          </a:p>
          <a:p>
            <a:pPr marL="0" indent="0">
              <a:buNone/>
            </a:pPr>
            <a:r>
              <a:rPr lang="en-GB" dirty="0" smtClean="0"/>
              <a:t>incorporate </a:t>
            </a:r>
            <a:r>
              <a:rPr lang="en-GB" dirty="0"/>
              <a:t>the </a:t>
            </a:r>
            <a:r>
              <a:rPr lang="en-GB" dirty="0" smtClean="0"/>
              <a:t>requirements </a:t>
            </a:r>
            <a:r>
              <a:rPr lang="en-GB" dirty="0"/>
              <a:t>of </a:t>
            </a:r>
            <a:r>
              <a:rPr lang="en-GB" dirty="0" smtClean="0"/>
              <a:t>the </a:t>
            </a:r>
            <a:r>
              <a:rPr lang="en-GB" dirty="0"/>
              <a:t>Mining Waste </a:t>
            </a:r>
            <a:r>
              <a:rPr lang="en-GB" dirty="0" smtClean="0"/>
              <a:t>Directive (</a:t>
            </a:r>
            <a:r>
              <a:rPr lang="en-GB" dirty="0"/>
              <a:t>2006/21/EC</a:t>
            </a:r>
            <a:r>
              <a:rPr lang="en-GB" dirty="0" smtClean="0"/>
              <a:t>), Water </a:t>
            </a:r>
            <a:r>
              <a:rPr lang="en-GB" dirty="0"/>
              <a:t>Framework </a:t>
            </a:r>
            <a:r>
              <a:rPr lang="en-GB" dirty="0" smtClean="0"/>
              <a:t>Directive (</a:t>
            </a:r>
            <a:r>
              <a:rPr lang="en-GB" dirty="0"/>
              <a:t>2000/60/EC</a:t>
            </a:r>
            <a:r>
              <a:rPr lang="en-GB" dirty="0" smtClean="0"/>
              <a:t>), Groundwater </a:t>
            </a:r>
            <a:r>
              <a:rPr lang="en-GB" dirty="0"/>
              <a:t>Daughter </a:t>
            </a:r>
            <a:r>
              <a:rPr lang="en-GB" dirty="0" smtClean="0"/>
              <a:t>Directive (</a:t>
            </a:r>
            <a:r>
              <a:rPr lang="en-GB" dirty="0"/>
              <a:t>2006/118/EC</a:t>
            </a:r>
            <a:r>
              <a:rPr lang="en-GB" dirty="0" smtClean="0"/>
              <a:t>) and </a:t>
            </a:r>
            <a:r>
              <a:rPr lang="en-GB" dirty="0"/>
              <a:t>the </a:t>
            </a:r>
            <a:r>
              <a:rPr lang="en-GB" i="1" dirty="0"/>
              <a:t>Radioactive </a:t>
            </a:r>
            <a:r>
              <a:rPr lang="en-GB" i="1" dirty="0" smtClean="0"/>
              <a:t>Substances </a:t>
            </a:r>
            <a:r>
              <a:rPr lang="en-GB" i="1" dirty="0"/>
              <a:t>Act </a:t>
            </a:r>
            <a:r>
              <a:rPr lang="en-GB" dirty="0" smtClean="0"/>
              <a:t>1993 </a:t>
            </a:r>
          </a:p>
          <a:p>
            <a:pPr marL="0" indent="0">
              <a:buNone/>
            </a:pPr>
            <a:endParaRPr lang="en-GB" dirty="0"/>
          </a:p>
          <a:p>
            <a:r>
              <a:rPr lang="en-GB" sz="1900" dirty="0" smtClean="0"/>
              <a:t>Protection of </a:t>
            </a:r>
            <a:r>
              <a:rPr lang="en-GB" sz="1900" dirty="0"/>
              <a:t>water </a:t>
            </a:r>
            <a:r>
              <a:rPr lang="en-GB" sz="1900" dirty="0" smtClean="0"/>
              <a:t>resources, incl. groundwater aquifers</a:t>
            </a:r>
          </a:p>
          <a:p>
            <a:r>
              <a:rPr lang="en-GB" sz="1900" dirty="0" smtClean="0"/>
              <a:t>Assessing </a:t>
            </a:r>
            <a:r>
              <a:rPr lang="en-GB" sz="1900" dirty="0"/>
              <a:t>and approving </a:t>
            </a:r>
            <a:r>
              <a:rPr lang="en-GB" sz="1900" dirty="0" smtClean="0"/>
              <a:t>chemicals</a:t>
            </a:r>
          </a:p>
          <a:p>
            <a:r>
              <a:rPr lang="en-GB" sz="1900" dirty="0" smtClean="0"/>
              <a:t>Treatment </a:t>
            </a:r>
            <a:r>
              <a:rPr lang="en-GB" sz="1900" dirty="0"/>
              <a:t>and disposal of </a:t>
            </a:r>
            <a:r>
              <a:rPr lang="en-GB" sz="1900" dirty="0" smtClean="0"/>
              <a:t>waste </a:t>
            </a:r>
            <a:r>
              <a:rPr lang="en-GB" sz="1900" dirty="0"/>
              <a:t>produced during </a:t>
            </a:r>
            <a:r>
              <a:rPr lang="en-GB" sz="1900" dirty="0" smtClean="0"/>
              <a:t>borehole </a:t>
            </a:r>
            <a:r>
              <a:rPr lang="en-GB" sz="1900" dirty="0"/>
              <a:t>drilling and hydraulic fracturing </a:t>
            </a:r>
            <a:endParaRPr lang="en-GB" sz="1900" dirty="0" smtClean="0"/>
          </a:p>
          <a:p>
            <a:r>
              <a:rPr lang="en-GB" sz="1900" dirty="0" smtClean="0"/>
              <a:t>Disposal </a:t>
            </a:r>
            <a:r>
              <a:rPr lang="en-GB" sz="1900" dirty="0"/>
              <a:t>of waste gases through </a:t>
            </a:r>
            <a:r>
              <a:rPr lang="en-GB" sz="1900" dirty="0" smtClean="0"/>
              <a:t>flaring</a:t>
            </a:r>
          </a:p>
          <a:p>
            <a:r>
              <a:rPr lang="en-GB" sz="1900" dirty="0"/>
              <a:t>Treatment and management of any naturally occurring radioactive </a:t>
            </a:r>
            <a:r>
              <a:rPr lang="en-GB" sz="1900" dirty="0" smtClean="0"/>
              <a:t>materials</a:t>
            </a:r>
            <a:endParaRPr lang="en-GB" sz="1900"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10</a:t>
            </a:fld>
            <a:endParaRPr lang="en-GB" dirty="0"/>
          </a:p>
        </p:txBody>
      </p:sp>
    </p:spTree>
    <p:extLst>
      <p:ext uri="{BB962C8B-B14F-4D97-AF65-F5344CB8AC3E}">
        <p14:creationId xmlns:p14="http://schemas.microsoft.com/office/powerpoint/2010/main" val="1976036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544" y="692696"/>
            <a:ext cx="8485605" cy="780762"/>
          </a:xfrm>
        </p:spPr>
        <p:txBody>
          <a:bodyPr/>
          <a:lstStyle/>
          <a:p>
            <a:r>
              <a:rPr lang="en-GB" dirty="0"/>
              <a:t>Environmental impact assessment</a:t>
            </a:r>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r>
              <a:rPr lang="en-GB" dirty="0"/>
              <a:t>In accordance with Directive 2011/92/EU  all public and private projects ‘which are likely to have significant effects on the environment’ must be subject to an </a:t>
            </a:r>
            <a:r>
              <a:rPr lang="en-GB" dirty="0" smtClean="0"/>
              <a:t>EIA</a:t>
            </a: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11</a:t>
            </a:fld>
            <a:endParaRPr lang="en-GB" dirty="0"/>
          </a:p>
        </p:txBody>
      </p:sp>
      <p:sp>
        <p:nvSpPr>
          <p:cNvPr id="9" name="Content Placeholder 8"/>
          <p:cNvSpPr>
            <a:spLocks noGrp="1"/>
          </p:cNvSpPr>
          <p:nvPr>
            <p:ph idx="1"/>
          </p:nvPr>
        </p:nvSpPr>
        <p:spPr/>
        <p:txBody>
          <a:bodyPr>
            <a:normAutofit fontScale="70000" lnSpcReduction="20000"/>
          </a:bodyPr>
          <a:lstStyle/>
          <a:p>
            <a:r>
              <a:rPr lang="en-GB" dirty="0" smtClean="0"/>
              <a:t>No compulsory environmental impact assessment is required</a:t>
            </a:r>
          </a:p>
          <a:p>
            <a:pPr marL="0" indent="0">
              <a:buNone/>
            </a:pPr>
            <a:endParaRPr lang="en-GB" dirty="0"/>
          </a:p>
          <a:p>
            <a:r>
              <a:rPr lang="en-GB" dirty="0" smtClean="0"/>
              <a:t>This </a:t>
            </a:r>
            <a:r>
              <a:rPr lang="en-GB" dirty="0"/>
              <a:t>process in English law is governed by the </a:t>
            </a:r>
            <a:r>
              <a:rPr lang="en-GB" i="1" dirty="0"/>
              <a:t>Town and Country Planning (Environmental Impact Assessment) Regulations </a:t>
            </a:r>
            <a:r>
              <a:rPr lang="en-GB" dirty="0" smtClean="0"/>
              <a:t>2011</a:t>
            </a:r>
          </a:p>
          <a:p>
            <a:endParaRPr lang="en-GB" dirty="0"/>
          </a:p>
          <a:p>
            <a:r>
              <a:rPr lang="en-GB" dirty="0" smtClean="0"/>
              <a:t>All </a:t>
            </a:r>
            <a:r>
              <a:rPr lang="en-GB" dirty="0"/>
              <a:t>development subject to an EIA is defined either as ‘Schedule 1 development’, which automatically requires a screening opinion  by the local planning </a:t>
            </a:r>
            <a:r>
              <a:rPr lang="en-GB" dirty="0" smtClean="0"/>
              <a:t>authority</a:t>
            </a:r>
          </a:p>
          <a:p>
            <a:endParaRPr lang="en-GB" dirty="0"/>
          </a:p>
          <a:p>
            <a:r>
              <a:rPr lang="en-GB" dirty="0" smtClean="0"/>
              <a:t>‘</a:t>
            </a:r>
            <a:r>
              <a:rPr lang="en-GB" dirty="0"/>
              <a:t>Schedule 2 development’ is subject to consideration by the </a:t>
            </a:r>
            <a:r>
              <a:rPr lang="en-GB" dirty="0" smtClean="0"/>
              <a:t>planning </a:t>
            </a:r>
            <a:r>
              <a:rPr lang="en-GB" dirty="0"/>
              <a:t>authority as to whether significant impacts </a:t>
            </a:r>
            <a:r>
              <a:rPr lang="en-GB" dirty="0" smtClean="0"/>
              <a:t>are </a:t>
            </a:r>
            <a:r>
              <a:rPr lang="en-GB" dirty="0"/>
              <a:t>likely. If a proposed project is listed in the first column in Schedule 2 and exceeds the relevant criteria set out in the second column, the proposal must be subject to a screening </a:t>
            </a:r>
            <a:r>
              <a:rPr lang="en-GB" dirty="0" smtClean="0"/>
              <a:t>assessment</a:t>
            </a:r>
          </a:p>
          <a:p>
            <a:endParaRPr lang="en-GB" dirty="0"/>
          </a:p>
          <a:p>
            <a:r>
              <a:rPr lang="en-GB" dirty="0" smtClean="0"/>
              <a:t>All </a:t>
            </a:r>
            <a:r>
              <a:rPr lang="en-GB" dirty="0"/>
              <a:t>applications for the exploratory and appraisal phases are likely to fall under Schedule 2(d) (extractive industry) to the 2011 Regulations, if they exceed the applicable threshold or any part of the development is to be carried out in a ‘sensitive area</a:t>
            </a:r>
            <a:r>
              <a:rPr lang="en-GB" dirty="0" smtClean="0"/>
              <a:t>’</a:t>
            </a:r>
            <a:endParaRPr lang="en-GB" dirty="0"/>
          </a:p>
        </p:txBody>
      </p:sp>
    </p:spTree>
    <p:extLst>
      <p:ext uri="{BB962C8B-B14F-4D97-AF65-F5344CB8AC3E}">
        <p14:creationId xmlns:p14="http://schemas.microsoft.com/office/powerpoint/2010/main" val="4265124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GB" sz="3200" dirty="0"/>
              <a:t>Water abstraction licensing</a:t>
            </a:r>
          </a:p>
        </p:txBody>
      </p:sp>
      <p:sp>
        <p:nvSpPr>
          <p:cNvPr id="3" name="Content Placeholder 2"/>
          <p:cNvSpPr>
            <a:spLocks noGrp="1"/>
          </p:cNvSpPr>
          <p:nvPr>
            <p:ph idx="1"/>
          </p:nvPr>
        </p:nvSpPr>
        <p:spPr/>
        <p:txBody>
          <a:bodyPr>
            <a:normAutofit fontScale="77500" lnSpcReduction="20000"/>
          </a:bodyPr>
          <a:lstStyle/>
          <a:p>
            <a:pPr marL="0" indent="0">
              <a:buNone/>
            </a:pPr>
            <a:endParaRPr lang="en-GB" dirty="0" smtClean="0"/>
          </a:p>
          <a:p>
            <a:r>
              <a:rPr lang="en-GB" dirty="0" smtClean="0"/>
              <a:t>Operators who want </a:t>
            </a:r>
            <a:r>
              <a:rPr lang="en-GB" dirty="0"/>
              <a:t>to abstract </a:t>
            </a:r>
            <a:r>
              <a:rPr lang="en-GB" dirty="0" smtClean="0"/>
              <a:t>&gt;</a:t>
            </a:r>
            <a:r>
              <a:rPr lang="en-GB" dirty="0"/>
              <a:t>20 cubic </a:t>
            </a:r>
            <a:r>
              <a:rPr lang="en-GB" dirty="0" smtClean="0"/>
              <a:t>metres/a </a:t>
            </a:r>
            <a:r>
              <a:rPr lang="en-GB" dirty="0"/>
              <a:t>day </a:t>
            </a:r>
            <a:r>
              <a:rPr lang="en-GB" dirty="0" smtClean="0"/>
              <a:t>directly </a:t>
            </a:r>
            <a:r>
              <a:rPr lang="en-GB" dirty="0"/>
              <a:t>from surface </a:t>
            </a:r>
            <a:r>
              <a:rPr lang="en-GB" dirty="0" smtClean="0"/>
              <a:t>water/groundwater need </a:t>
            </a:r>
            <a:r>
              <a:rPr lang="en-GB" dirty="0"/>
              <a:t>a </a:t>
            </a:r>
            <a:r>
              <a:rPr lang="en-GB" dirty="0" smtClean="0"/>
              <a:t>licence and prior </a:t>
            </a:r>
            <a:r>
              <a:rPr lang="en-GB" dirty="0"/>
              <a:t>consent by the Environment Agency (EA) </a:t>
            </a:r>
          </a:p>
          <a:p>
            <a:endParaRPr lang="en-GB" dirty="0" smtClean="0"/>
          </a:p>
          <a:p>
            <a:r>
              <a:rPr lang="en-GB" dirty="0" smtClean="0"/>
              <a:t>Licences are granted, if water extraction does not </a:t>
            </a:r>
            <a:r>
              <a:rPr lang="en-GB" dirty="0" smtClean="0"/>
              <a:t>harm </a:t>
            </a:r>
            <a:r>
              <a:rPr lang="en-GB" dirty="0"/>
              <a:t>the </a:t>
            </a:r>
            <a:r>
              <a:rPr lang="en-GB" dirty="0" smtClean="0"/>
              <a:t>environment or </a:t>
            </a:r>
            <a:r>
              <a:rPr lang="en-GB" dirty="0"/>
              <a:t>other users </a:t>
            </a:r>
            <a:endParaRPr lang="en-GB" dirty="0" smtClean="0"/>
          </a:p>
          <a:p>
            <a:endParaRPr lang="en-GB" dirty="0" smtClean="0"/>
          </a:p>
          <a:p>
            <a:r>
              <a:rPr lang="en-GB" dirty="0" smtClean="0"/>
              <a:t>Licence is not </a:t>
            </a:r>
            <a:r>
              <a:rPr lang="en-GB" dirty="0" smtClean="0"/>
              <a:t>a </a:t>
            </a:r>
            <a:r>
              <a:rPr lang="en-GB" dirty="0"/>
              <a:t>guarantee that </a:t>
            </a:r>
            <a:r>
              <a:rPr lang="en-GB" dirty="0" smtClean="0"/>
              <a:t>water </a:t>
            </a:r>
            <a:r>
              <a:rPr lang="en-GB" dirty="0"/>
              <a:t>will be </a:t>
            </a:r>
            <a:r>
              <a:rPr lang="en-GB" dirty="0" smtClean="0"/>
              <a:t>available</a:t>
            </a:r>
          </a:p>
          <a:p>
            <a:endParaRPr lang="en-GB" dirty="0"/>
          </a:p>
          <a:p>
            <a:r>
              <a:rPr lang="en-GB" dirty="0" smtClean="0"/>
              <a:t>All </a:t>
            </a:r>
            <a:r>
              <a:rPr lang="en-GB" dirty="0"/>
              <a:t>shale gas operators must notify </a:t>
            </a:r>
            <a:r>
              <a:rPr lang="en-GB" dirty="0" smtClean="0"/>
              <a:t>EA </a:t>
            </a:r>
            <a:r>
              <a:rPr lang="en-GB" dirty="0"/>
              <a:t>of their intention to drill a borehole under </a:t>
            </a:r>
            <a:r>
              <a:rPr lang="en-GB" dirty="0" smtClean="0"/>
              <a:t>the </a:t>
            </a:r>
            <a:r>
              <a:rPr lang="en-GB" i="1" dirty="0"/>
              <a:t>Water Resources Act</a:t>
            </a:r>
            <a:r>
              <a:rPr lang="en-GB" dirty="0"/>
              <a:t> </a:t>
            </a:r>
            <a:r>
              <a:rPr lang="en-GB" dirty="0" smtClean="0"/>
              <a:t>1991 and provide </a:t>
            </a:r>
            <a:r>
              <a:rPr lang="en-GB" dirty="0"/>
              <a:t>details of how </a:t>
            </a:r>
            <a:r>
              <a:rPr lang="en-GB" dirty="0" smtClean="0"/>
              <a:t>water resources are protected in the construction </a:t>
            </a:r>
            <a:r>
              <a:rPr lang="en-GB" dirty="0"/>
              <a:t>and use </a:t>
            </a:r>
            <a:r>
              <a:rPr lang="en-GB" dirty="0" smtClean="0"/>
              <a:t>phases</a:t>
            </a:r>
          </a:p>
          <a:p>
            <a:endParaRPr lang="en-GB" dirty="0" smtClean="0"/>
          </a:p>
          <a:p>
            <a:r>
              <a:rPr lang="en-GB" dirty="0" smtClean="0"/>
              <a:t>If the EA is </a:t>
            </a:r>
            <a:r>
              <a:rPr lang="en-GB" dirty="0"/>
              <a:t>not satisfied, </a:t>
            </a:r>
            <a:r>
              <a:rPr lang="en-GB" dirty="0" smtClean="0"/>
              <a:t>it may </a:t>
            </a:r>
            <a:r>
              <a:rPr lang="en-GB" dirty="0"/>
              <a:t>serve a notice on the operator to take </a:t>
            </a:r>
            <a:r>
              <a:rPr lang="en-GB" dirty="0" smtClean="0"/>
              <a:t>appropriate </a:t>
            </a:r>
            <a:r>
              <a:rPr lang="en-GB" dirty="0"/>
              <a:t>measures to conserve water quantity and </a:t>
            </a:r>
            <a:r>
              <a:rPr lang="en-GB" dirty="0" smtClean="0"/>
              <a:t>quality</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12</a:t>
            </a:fld>
            <a:endParaRPr lang="en-GB" dirty="0"/>
          </a:p>
        </p:txBody>
      </p:sp>
    </p:spTree>
    <p:extLst>
      <p:ext uri="{BB962C8B-B14F-4D97-AF65-F5344CB8AC3E}">
        <p14:creationId xmlns:p14="http://schemas.microsoft.com/office/powerpoint/2010/main" val="1893518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Other </a:t>
            </a:r>
            <a:r>
              <a:rPr lang="en-GB" sz="3200" dirty="0"/>
              <a:t>regulatory regimes which </a:t>
            </a:r>
            <a:r>
              <a:rPr lang="en-GB" sz="3200" dirty="0" smtClean="0"/>
              <a:t>may </a:t>
            </a:r>
            <a:r>
              <a:rPr lang="en-GB" sz="3200" dirty="0"/>
              <a:t>apply </a:t>
            </a:r>
            <a:r>
              <a:rPr lang="en-GB" sz="3200" dirty="0" smtClean="0"/>
              <a:t>(in case of pollution)  </a:t>
            </a:r>
            <a:endParaRPr lang="en-GB" sz="3200"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smtClean="0"/>
          </a:p>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13</a:t>
            </a:fld>
            <a:endParaRPr lang="en-GB" dirty="0"/>
          </a:p>
        </p:txBody>
      </p:sp>
      <p:sp>
        <p:nvSpPr>
          <p:cNvPr id="9" name="Content Placeholder 8"/>
          <p:cNvSpPr>
            <a:spLocks noGrp="1"/>
          </p:cNvSpPr>
          <p:nvPr>
            <p:ph idx="1"/>
          </p:nvPr>
        </p:nvSpPr>
        <p:spPr>
          <a:xfrm>
            <a:off x="1064568" y="1844824"/>
            <a:ext cx="8485605" cy="4465662"/>
          </a:xfrm>
        </p:spPr>
        <p:txBody>
          <a:bodyPr>
            <a:normAutofit fontScale="77500" lnSpcReduction="20000"/>
          </a:bodyPr>
          <a:lstStyle/>
          <a:p>
            <a:pPr marL="0" indent="0">
              <a:buNone/>
            </a:pPr>
            <a:endParaRPr lang="en-GB" dirty="0"/>
          </a:p>
          <a:p>
            <a:r>
              <a:rPr lang="en-GB" dirty="0" smtClean="0"/>
              <a:t>The </a:t>
            </a:r>
            <a:r>
              <a:rPr lang="en-GB" dirty="0"/>
              <a:t>positive obligations in the </a:t>
            </a:r>
            <a:r>
              <a:rPr lang="en-GB" i="1" dirty="0"/>
              <a:t>Environmental Damage (Prevention and Remediation) Regulations </a:t>
            </a:r>
            <a:r>
              <a:rPr lang="en-GB" dirty="0"/>
              <a:t>2009/153 </a:t>
            </a:r>
            <a:r>
              <a:rPr lang="en-GB" dirty="0" smtClean="0"/>
              <a:t>require </a:t>
            </a:r>
            <a:r>
              <a:rPr lang="en-GB" dirty="0"/>
              <a:t>operators to notify and mitigate (and </a:t>
            </a:r>
            <a:r>
              <a:rPr lang="en-GB" dirty="0" smtClean="0"/>
              <a:t>remediate</a:t>
            </a:r>
            <a:r>
              <a:rPr lang="en-GB" dirty="0"/>
              <a:t>) any threat of environmental damage caused </a:t>
            </a:r>
            <a:endParaRPr lang="en-GB" dirty="0" smtClean="0"/>
          </a:p>
          <a:p>
            <a:endParaRPr lang="en-GB" dirty="0"/>
          </a:p>
          <a:p>
            <a:r>
              <a:rPr lang="en-GB" i="1" dirty="0" smtClean="0"/>
              <a:t>Hazardous </a:t>
            </a:r>
            <a:r>
              <a:rPr lang="en-GB" i="1" dirty="0"/>
              <a:t>waste regulations </a:t>
            </a:r>
            <a:r>
              <a:rPr lang="en-GB" dirty="0"/>
              <a:t>may </a:t>
            </a:r>
            <a:r>
              <a:rPr lang="en-GB" dirty="0" smtClean="0"/>
              <a:t>apply </a:t>
            </a:r>
            <a:r>
              <a:rPr lang="en-GB" dirty="0"/>
              <a:t>with regard to disposal of fracking fluid, depending on </a:t>
            </a:r>
            <a:r>
              <a:rPr lang="en-GB" dirty="0" smtClean="0"/>
              <a:t>chemical content</a:t>
            </a:r>
          </a:p>
          <a:p>
            <a:endParaRPr lang="en-GB" dirty="0"/>
          </a:p>
          <a:p>
            <a:r>
              <a:rPr lang="en-GB" dirty="0" smtClean="0"/>
              <a:t>Contaminated </a:t>
            </a:r>
            <a:r>
              <a:rPr lang="en-GB" dirty="0"/>
              <a:t>land regime </a:t>
            </a:r>
            <a:r>
              <a:rPr lang="en-GB" dirty="0" smtClean="0"/>
              <a:t>(</a:t>
            </a:r>
            <a:r>
              <a:rPr lang="en-GB" i="1" dirty="0" smtClean="0"/>
              <a:t>Environmental </a:t>
            </a:r>
            <a:r>
              <a:rPr lang="en-GB" i="1" dirty="0"/>
              <a:t>Protection Act </a:t>
            </a:r>
            <a:r>
              <a:rPr lang="en-GB" dirty="0"/>
              <a:t>1990 Pt 2A) and the common law principle established in </a:t>
            </a:r>
            <a:r>
              <a:rPr lang="en-GB" i="1" dirty="0" err="1"/>
              <a:t>Rylands</a:t>
            </a:r>
            <a:r>
              <a:rPr lang="en-GB" i="1" dirty="0"/>
              <a:t> v Fletcher </a:t>
            </a:r>
            <a:r>
              <a:rPr lang="en-GB" dirty="0"/>
              <a:t>(1868) </a:t>
            </a:r>
            <a:r>
              <a:rPr lang="en-GB" dirty="0" smtClean="0"/>
              <a:t>LR </a:t>
            </a:r>
            <a:r>
              <a:rPr lang="en-GB" dirty="0"/>
              <a:t>3 </a:t>
            </a:r>
            <a:r>
              <a:rPr lang="en-GB" dirty="0" smtClean="0"/>
              <a:t>HL </a:t>
            </a:r>
            <a:r>
              <a:rPr lang="en-GB" dirty="0"/>
              <a:t>330 </a:t>
            </a:r>
            <a:r>
              <a:rPr lang="en-GB" dirty="0" smtClean="0"/>
              <a:t>could be </a:t>
            </a:r>
            <a:r>
              <a:rPr lang="en-GB" dirty="0"/>
              <a:t>relevant </a:t>
            </a:r>
            <a:endParaRPr lang="en-GB" dirty="0" smtClean="0"/>
          </a:p>
          <a:p>
            <a:endParaRPr lang="en-GB" dirty="0" smtClean="0"/>
          </a:p>
          <a:p>
            <a:r>
              <a:rPr lang="en-GB" i="1" dirty="0" smtClean="0"/>
              <a:t>Borehole </a:t>
            </a:r>
            <a:r>
              <a:rPr lang="en-GB" i="1" dirty="0"/>
              <a:t>Sites and Operations Regulations </a:t>
            </a:r>
            <a:r>
              <a:rPr lang="en-GB" dirty="0"/>
              <a:t>1995/2038 require operators </a:t>
            </a:r>
            <a:r>
              <a:rPr lang="en-GB" dirty="0" smtClean="0"/>
              <a:t>to </a:t>
            </a:r>
            <a:r>
              <a:rPr lang="en-GB" dirty="0"/>
              <a:t>provide HSE with advanced notice of significant alterations to wells or any risk of accidental release of fracking fluid or shale </a:t>
            </a:r>
            <a:r>
              <a:rPr lang="en-GB" dirty="0" smtClean="0"/>
              <a:t>gas</a:t>
            </a:r>
          </a:p>
        </p:txBody>
      </p:sp>
    </p:spTree>
    <p:extLst>
      <p:ext uri="{BB962C8B-B14F-4D97-AF65-F5344CB8AC3E}">
        <p14:creationId xmlns:p14="http://schemas.microsoft.com/office/powerpoint/2010/main" val="3071521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Almost </a:t>
            </a:r>
            <a:r>
              <a:rPr lang="en-GB" dirty="0"/>
              <a:t>every aspect of shale </a:t>
            </a:r>
            <a:r>
              <a:rPr lang="en-GB" dirty="0" smtClean="0"/>
              <a:t>exploration </a:t>
            </a:r>
            <a:r>
              <a:rPr lang="en-GB" dirty="0"/>
              <a:t>and production</a:t>
            </a:r>
            <a:r>
              <a:rPr lang="en-GB" dirty="0" smtClean="0"/>
              <a:t>, (from </a:t>
            </a:r>
            <a:r>
              <a:rPr lang="en-GB" dirty="0"/>
              <a:t>initial exploration right through to the decommissioning of </a:t>
            </a:r>
            <a:r>
              <a:rPr lang="en-GB" dirty="0" smtClean="0"/>
              <a:t>wells) </a:t>
            </a:r>
            <a:r>
              <a:rPr lang="en-GB" dirty="0"/>
              <a:t>is </a:t>
            </a:r>
            <a:r>
              <a:rPr lang="en-GB" dirty="0" smtClean="0"/>
              <a:t>covered </a:t>
            </a:r>
            <a:r>
              <a:rPr lang="en-GB" dirty="0"/>
              <a:t>by existing </a:t>
            </a:r>
            <a:r>
              <a:rPr lang="en-GB" dirty="0" smtClean="0"/>
              <a:t>legislation</a:t>
            </a:r>
          </a:p>
          <a:p>
            <a:endParaRPr lang="en-GB" dirty="0" smtClean="0"/>
          </a:p>
          <a:p>
            <a:r>
              <a:rPr lang="en-GB" dirty="0" smtClean="0"/>
              <a:t>The existing regime </a:t>
            </a:r>
            <a:r>
              <a:rPr lang="en-GB" dirty="0"/>
              <a:t>is </a:t>
            </a:r>
            <a:r>
              <a:rPr lang="en-GB" dirty="0" smtClean="0"/>
              <a:t>sufficiently </a:t>
            </a:r>
            <a:r>
              <a:rPr lang="en-GB" dirty="0"/>
              <a:t>robust to mitigate impacts on the environment &amp; human </a:t>
            </a:r>
            <a:r>
              <a:rPr lang="en-GB" dirty="0" smtClean="0"/>
              <a:t>health</a:t>
            </a:r>
          </a:p>
          <a:p>
            <a:endParaRPr lang="en-GB" dirty="0"/>
          </a:p>
          <a:p>
            <a:r>
              <a:rPr lang="en-GB" dirty="0" smtClean="0"/>
              <a:t>However, it is also rather complex to the extent that no shale extraction has taken place in the UK</a:t>
            </a:r>
          </a:p>
          <a:p>
            <a:endParaRPr lang="en-GB" dirty="0"/>
          </a:p>
          <a:p>
            <a:r>
              <a:rPr lang="en-GB" dirty="0" smtClean="0"/>
              <a:t>Although EU </a:t>
            </a:r>
            <a:r>
              <a:rPr lang="en-GB" dirty="0" smtClean="0"/>
              <a:t>level legislative framework is virtually non-existent at the </a:t>
            </a:r>
            <a:r>
              <a:rPr lang="en-GB" dirty="0" smtClean="0"/>
              <a:t>moment, the EU exerts influence over the UK shale gas regime in the form of environmental Directives</a:t>
            </a:r>
            <a:endParaRPr lang="en-GB" dirty="0"/>
          </a:p>
          <a:p>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14</a:t>
            </a:fld>
            <a:endParaRPr lang="en-GB" dirty="0"/>
          </a:p>
        </p:txBody>
      </p:sp>
    </p:spTree>
    <p:extLst>
      <p:ext uri="{BB962C8B-B14F-4D97-AF65-F5344CB8AC3E}">
        <p14:creationId xmlns:p14="http://schemas.microsoft.com/office/powerpoint/2010/main" val="11566788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your view?</a:t>
            </a:r>
            <a:endParaRPr lang="en-GB" dirty="0"/>
          </a:p>
        </p:txBody>
      </p:sp>
      <p:sp>
        <p:nvSpPr>
          <p:cNvPr id="4" name="Date Placeholder 3"/>
          <p:cNvSpPr>
            <a:spLocks noGrp="1"/>
          </p:cNvSpPr>
          <p:nvPr>
            <p:ph type="dt" sz="half" idx="10"/>
          </p:nvPr>
        </p:nvSpPr>
        <p:spPr/>
        <p:txBody>
          <a:bodyPr/>
          <a:lstStyle/>
          <a:p>
            <a:pPr>
              <a:defRPr/>
            </a:pPr>
            <a:endParaRPr lang="en-GB" dirty="0"/>
          </a:p>
        </p:txBody>
      </p:sp>
      <p:sp>
        <p:nvSpPr>
          <p:cNvPr id="5" name="Footer Placeholder 4"/>
          <p:cNvSpPr>
            <a:spLocks noGrp="1"/>
          </p:cNvSpPr>
          <p:nvPr>
            <p:ph type="ftr" sz="quarter" idx="11"/>
          </p:nvPr>
        </p:nvSpPr>
        <p:spPr/>
        <p:txBody>
          <a:bodyPr/>
          <a:lstStyle/>
          <a:p>
            <a:pPr>
              <a:defRPr/>
            </a:pPr>
            <a:endParaRPr lang="en-GB" dirty="0" smtClean="0"/>
          </a:p>
          <a:p>
            <a:pPr>
              <a:defRPr/>
            </a:pPr>
            <a:endParaRPr lang="en-GB" dirty="0"/>
          </a:p>
        </p:txBody>
      </p:sp>
      <p:sp>
        <p:nvSpPr>
          <p:cNvPr id="6" name="Slide Number Placeholder 5"/>
          <p:cNvSpPr>
            <a:spLocks noGrp="1"/>
          </p:cNvSpPr>
          <p:nvPr>
            <p:ph type="sldNum" sz="quarter" idx="12"/>
          </p:nvPr>
        </p:nvSpPr>
        <p:spPr/>
        <p:txBody>
          <a:bodyPr/>
          <a:lstStyle/>
          <a:p>
            <a:pPr>
              <a:defRPr/>
            </a:pPr>
            <a:fld id="{4F13AB24-CB41-DC4E-9662-4FF4F36C8C69}" type="slidenum">
              <a:rPr lang="en-GB" smtClean="0"/>
              <a:pPr>
                <a:defRPr/>
              </a:pPr>
              <a:t>15</a:t>
            </a:fld>
            <a:endParaRPr lang="en-GB" dirty="0"/>
          </a:p>
        </p:txBody>
      </p:sp>
      <p:sp>
        <p:nvSpPr>
          <p:cNvPr id="9" name="Content Placeholder 8"/>
          <p:cNvSpPr>
            <a:spLocks noGrp="1"/>
          </p:cNvSpPr>
          <p:nvPr>
            <p:ph idx="1"/>
          </p:nvPr>
        </p:nvSpPr>
        <p:spPr/>
        <p:txBody>
          <a:bodyPr>
            <a:normAutofit/>
          </a:bodyPr>
          <a:lstStyle/>
          <a:p>
            <a:r>
              <a:rPr lang="en-GB" dirty="0" smtClean="0"/>
              <a:t>Is </a:t>
            </a:r>
            <a:r>
              <a:rPr lang="en-GB" dirty="0"/>
              <a:t>there a case for fracking in providing the UK with greater energy security and growth</a:t>
            </a:r>
            <a:r>
              <a:rPr lang="en-GB" dirty="0" smtClean="0"/>
              <a:t>?</a:t>
            </a:r>
          </a:p>
          <a:p>
            <a:endParaRPr lang="en-GB" dirty="0"/>
          </a:p>
          <a:p>
            <a:r>
              <a:rPr lang="en-GB" dirty="0"/>
              <a:t>I</a:t>
            </a:r>
            <a:r>
              <a:rPr lang="en-GB" dirty="0" smtClean="0"/>
              <a:t>s </a:t>
            </a:r>
            <a:r>
              <a:rPr lang="en-GB" dirty="0"/>
              <a:t>the public interest being protected</a:t>
            </a:r>
            <a:r>
              <a:rPr lang="en-GB" dirty="0" smtClean="0"/>
              <a:t>?</a:t>
            </a:r>
            <a:r>
              <a:rPr lang="en-GB" dirty="0"/>
              <a:t> </a:t>
            </a:r>
            <a:endParaRPr lang="en-GB" dirty="0" smtClean="0"/>
          </a:p>
          <a:p>
            <a:endParaRPr lang="en-GB" dirty="0" smtClean="0"/>
          </a:p>
          <a:p>
            <a:r>
              <a:rPr lang="en-GB" dirty="0" smtClean="0"/>
              <a:t>How can the adverse impacts be mitigated?</a:t>
            </a:r>
          </a:p>
          <a:p>
            <a:endParaRPr lang="en-GB" dirty="0"/>
          </a:p>
          <a:p>
            <a:r>
              <a:rPr lang="en-GB" dirty="0" smtClean="0"/>
              <a:t>Should there be a change </a:t>
            </a:r>
            <a:r>
              <a:rPr lang="en-GB" dirty="0"/>
              <a:t>property rights to allow drilling without landowners’ </a:t>
            </a:r>
            <a:r>
              <a:rPr lang="en-GB" dirty="0" smtClean="0"/>
              <a:t>permission?</a:t>
            </a:r>
            <a:endParaRPr lang="en-GB" dirty="0"/>
          </a:p>
        </p:txBody>
      </p:sp>
    </p:spTree>
    <p:extLst>
      <p:ext uri="{BB962C8B-B14F-4D97-AF65-F5344CB8AC3E}">
        <p14:creationId xmlns:p14="http://schemas.microsoft.com/office/powerpoint/2010/main" val="2191617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UOB3687_Bradford PPT_Blue_External_TEMPLATE">
  <a:themeElements>
    <a:clrScheme name="UOB Blue">
      <a:dk1>
        <a:sysClr val="windowText" lastClr="000000"/>
      </a:dk1>
      <a:lt1>
        <a:sysClr val="window" lastClr="FFFFFF"/>
      </a:lt1>
      <a:dk2>
        <a:srgbClr val="00363B"/>
      </a:dk2>
      <a:lt2>
        <a:srgbClr val="FFFFFF"/>
      </a:lt2>
      <a:accent1>
        <a:srgbClr val="009FDF"/>
      </a:accent1>
      <a:accent2>
        <a:srgbClr val="009EB2"/>
      </a:accent2>
      <a:accent3>
        <a:srgbClr val="00363B"/>
      </a:accent3>
      <a:accent4>
        <a:srgbClr val="E6E7E8"/>
      </a:accent4>
      <a:accent5>
        <a:srgbClr val="68BBEB"/>
      </a:accent5>
      <a:accent6>
        <a:srgbClr val="005359"/>
      </a:accent6>
      <a:hlink>
        <a:srgbClr val="009FDF"/>
      </a:hlink>
      <a:folHlink>
        <a:srgbClr val="0036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0081BE"/>
          </a:solidFill>
        </a:ln>
        <a:effectLst/>
      </a:spPr>
      <a:bodyPr anchor="ctr"/>
      <a:lstStyle>
        <a:defPPr algn="ctr">
          <a:defRPr dirty="0">
            <a:latin typeface="Lucida Sans"/>
            <a:cs typeface="Lucida Sans"/>
          </a:defRPr>
        </a:defPPr>
      </a:lstStyle>
      <a:style>
        <a:lnRef idx="1">
          <a:schemeClr val="accent1"/>
        </a:lnRef>
        <a:fillRef idx="3">
          <a:schemeClr val="accent1"/>
        </a:fillRef>
        <a:effectRef idx="2">
          <a:schemeClr val="accent1"/>
        </a:effectRef>
        <a:fontRef idx="minor">
          <a:schemeClr val="lt1"/>
        </a:fontRef>
      </a:style>
    </a:spDef>
    <a:lnDef>
      <a:spPr>
        <a:ln w="12700">
          <a:solidFill>
            <a:srgbClr val="0081BE"/>
          </a:solidFill>
          <a:prstDash val="sysDash"/>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latin typeface="Lucida Sans Unicode" panose="020B0602030504020204" pitchFamily="34" charset="0"/>
            <a:cs typeface="Lucida Sans Unicode" panose="020B06020305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uob-blue-template</Template>
  <TotalTime>3434</TotalTime>
  <Words>1327</Words>
  <Application>Microsoft Office PowerPoint</Application>
  <PresentationFormat>A4 Paper (210x297 mm)</PresentationFormat>
  <Paragraphs>147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UOB3687_Bradford PPT_Blue_External_TEMPLATE</vt:lpstr>
      <vt:lpstr>Current state of regulation of shale gas regulation in the UK</vt:lpstr>
      <vt:lpstr>Introduction</vt:lpstr>
      <vt:lpstr>What is hydraulic fracturing?</vt:lpstr>
      <vt:lpstr>First glance of the legislative framework</vt:lpstr>
      <vt:lpstr>Likely causes of delays</vt:lpstr>
      <vt:lpstr>The UK shale gas regime</vt:lpstr>
      <vt:lpstr>Licencing/consent</vt:lpstr>
      <vt:lpstr>Licencing/consent</vt:lpstr>
      <vt:lpstr>Planning permission</vt:lpstr>
      <vt:lpstr>Environmental Permitting Regulations 2010</vt:lpstr>
      <vt:lpstr>Environmental impact assessment</vt:lpstr>
      <vt:lpstr>Water abstraction licensing</vt:lpstr>
      <vt:lpstr>Other regulatory regimes which may apply (in case of pollution)  </vt:lpstr>
      <vt:lpstr>Conclusions</vt:lpstr>
      <vt:lpstr>What is your 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Sanna Elfving</dc:creator>
  <cp:lastModifiedBy>Elfvin</cp:lastModifiedBy>
  <cp:revision>162</cp:revision>
  <cp:lastPrinted>2014-07-11T09:48:52Z</cp:lastPrinted>
  <dcterms:created xsi:type="dcterms:W3CDTF">2014-09-16T16:56:55Z</dcterms:created>
  <dcterms:modified xsi:type="dcterms:W3CDTF">2015-03-12T17:44:58Z</dcterms:modified>
</cp:coreProperties>
</file>